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3" r:id="rId3"/>
    <p:sldId id="258" r:id="rId4"/>
    <p:sldId id="259" r:id="rId5"/>
    <p:sldId id="260" r:id="rId6"/>
    <p:sldId id="261" r:id="rId7"/>
    <p:sldId id="262" r:id="rId8"/>
    <p:sldId id="264" r:id="rId9"/>
    <p:sldId id="265" r:id="rId10"/>
    <p:sldId id="266" r:id="rId11"/>
    <p:sldId id="267" r:id="rId12"/>
    <p:sldId id="268" r:id="rId13"/>
    <p:sldId id="269" r:id="rId14"/>
    <p:sldId id="274" r:id="rId15"/>
    <p:sldId id="271" r:id="rId16"/>
    <p:sldId id="272"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94" r:id="rId31"/>
    <p:sldId id="295" r:id="rId32"/>
    <p:sldId id="296" r:id="rId33"/>
    <p:sldId id="297" r:id="rId34"/>
    <p:sldId id="298" r:id="rId35"/>
    <p:sldId id="299" r:id="rId36"/>
    <p:sldId id="300" r:id="rId37"/>
    <p:sldId id="301" r:id="rId38"/>
    <p:sldId id="302" r:id="rId39"/>
    <p:sldId id="289" r:id="rId40"/>
    <p:sldId id="290" r:id="rId41"/>
    <p:sldId id="291" r:id="rId42"/>
    <p:sldId id="292" r:id="rId43"/>
    <p:sldId id="293" r:id="rId4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вт 12.09.23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241334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вт 12.09.23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1727812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вт 12.09.23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702795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753EAC8-8E78-4067-A145-ED7C71C6C081}" type="datetimeFigureOut">
              <a:rPr lang="ru-RU" smtClean="0"/>
              <a:t>вт 12.09.23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272555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753EAC8-8E78-4067-A145-ED7C71C6C081}" type="datetimeFigureOut">
              <a:rPr lang="ru-RU" smtClean="0"/>
              <a:t>вт 12.09.23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74330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753EAC8-8E78-4067-A145-ED7C71C6C081}" type="datetimeFigureOut">
              <a:rPr lang="ru-RU" smtClean="0"/>
              <a:t>вт 12.09.23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40934173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53EAC8-8E78-4067-A145-ED7C71C6C081}" type="datetimeFigureOut">
              <a:rPr lang="ru-RU" smtClean="0"/>
              <a:t>вт 12.09.23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596408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753EAC8-8E78-4067-A145-ED7C71C6C081}" type="datetimeFigureOut">
              <a:rPr lang="ru-RU" smtClean="0"/>
              <a:t>вт 12.09.23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06563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753EAC8-8E78-4067-A145-ED7C71C6C081}" type="datetimeFigureOut">
              <a:rPr lang="ru-RU" smtClean="0"/>
              <a:t>вт 12.09.23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306794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вт 12.09.23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644287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вт 12.09.23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44785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вт 12.09.23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6687945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вт 12.09.23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322565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вт 12.09.23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1290377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вт 12.09.23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1721935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вт 12.09.23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85781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753EAC8-8E78-4067-A145-ED7C71C6C081}" type="datetimeFigureOut">
              <a:rPr lang="ru-RU" smtClean="0"/>
              <a:t>вт 12.09.23</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1557035-C682-4311-9E3E-5BFC0A7468C6}" type="slidenum">
              <a:rPr lang="ru-RU" smtClean="0"/>
              <a:t>‹#›</a:t>
            </a:fld>
            <a:endParaRPr lang="ru-RU"/>
          </a:p>
        </p:txBody>
      </p:sp>
    </p:spTree>
    <p:extLst>
      <p:ext uri="{BB962C8B-B14F-4D97-AF65-F5344CB8AC3E}">
        <p14:creationId xmlns:p14="http://schemas.microsoft.com/office/powerpoint/2010/main" val="15657603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images.reklama.com.ua/2011-10-05/1161199/photos0-800x600.jpeg"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yandex.ru/yandsearch?img_url=http://bookmakersrating.ru/wp-content/uploads/2012/08/dollary_230x1731.jpg&amp;iorient=&amp;ih=&amp;icolor=&amp;p=15&amp;site=&amp;text=%D0%B8%D0%BD%D0%B2%D0%B5%D1%81%D1%82%D0%B8%D1%86%D0%B8%D1%8F&amp;iw=&amp;wp=&amp;pos=451&amp;recent=&amp;type=&amp;isize=&amp;rpt=simage&amp;itype=&amp;nojs=1"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yandex.ru/yandsearch?img_url=http://bookmakersrating.ru/wp-content/uploads/2012/08/dollary_230x1731.jpg&amp;iorient=&amp;ih=&amp;icolor=&amp;p=15&amp;site=&amp;text=%D0%B8%D0%BD%D0%B2%D0%B5%D1%81%D1%82%D0%B8%D1%86%D0%B8%D1%8F&amp;iw=&amp;wp=&amp;pos=451&amp;recent=&amp;type=&amp;isize=&amp;rpt=simage&amp;itype=&amp;nojs=1"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images.reklama.com.ua/2011-10-05/1161199/photos0-800x600.jpeg"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https://i.ytimg.com/vi/v8T0Rg6OCWw/maxresdefault.jpg"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6.jpeg"/></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spTree>
    <p:extLst>
      <p:ext uri="{BB962C8B-B14F-4D97-AF65-F5344CB8AC3E}">
        <p14:creationId xmlns:p14="http://schemas.microsoft.com/office/powerpoint/2010/main" val="3595054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0"/>
          <p:cNvGrpSpPr>
            <a:grpSpLocks/>
          </p:cNvGrpSpPr>
          <p:nvPr/>
        </p:nvGrpSpPr>
        <p:grpSpPr bwMode="auto">
          <a:xfrm>
            <a:off x="559558" y="476671"/>
            <a:ext cx="11368585" cy="6197083"/>
            <a:chOff x="302" y="184"/>
            <a:chExt cx="18711" cy="10307"/>
          </a:xfrm>
        </p:grpSpPr>
        <p:sp>
          <p:nvSpPr>
            <p:cNvPr id="3" name="Rectangle 128"/>
            <p:cNvSpPr>
              <a:spLocks noChangeArrowheads="1"/>
            </p:cNvSpPr>
            <p:nvPr/>
          </p:nvSpPr>
          <p:spPr bwMode="auto">
            <a:xfrm>
              <a:off x="302" y="184"/>
              <a:ext cx="18711" cy="1020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5" name="Rectangle 126"/>
            <p:cNvSpPr>
              <a:spLocks noChangeArrowheads="1"/>
            </p:cNvSpPr>
            <p:nvPr/>
          </p:nvSpPr>
          <p:spPr bwMode="auto">
            <a:xfrm>
              <a:off x="303" y="188"/>
              <a:ext cx="4505" cy="3953"/>
            </a:xfrm>
            <a:prstGeom prst="rect">
              <a:avLst/>
            </a:prstGeom>
            <a:noFill/>
            <a:ln w="25908">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17" name="Picture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5" y="6470"/>
              <a:ext cx="4229" cy="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12"/>
            <p:cNvSpPr>
              <a:spLocks/>
            </p:cNvSpPr>
            <p:nvPr/>
          </p:nvSpPr>
          <p:spPr bwMode="auto">
            <a:xfrm>
              <a:off x="5542" y="2581"/>
              <a:ext cx="2019" cy="1658"/>
            </a:xfrm>
            <a:custGeom>
              <a:avLst/>
              <a:gdLst>
                <a:gd name="T0" fmla="+- 0 7561 5543"/>
                <a:gd name="T1" fmla="*/ T0 w 2019"/>
                <a:gd name="T2" fmla="+- 0 2224 2224"/>
                <a:gd name="T3" fmla="*/ 2224 h 2016"/>
                <a:gd name="T4" fmla="+- 0 5543 5543"/>
                <a:gd name="T5" fmla="*/ T4 w 2019"/>
                <a:gd name="T6" fmla="+- 0 2224 2224"/>
                <a:gd name="T7" fmla="*/ 2224 h 2016"/>
                <a:gd name="T8" fmla="+- 0 5543 5543"/>
                <a:gd name="T9" fmla="*/ T8 w 2019"/>
                <a:gd name="T10" fmla="+- 0 4240 2224"/>
                <a:gd name="T11" fmla="*/ 4240 h 2016"/>
                <a:gd name="T12" fmla="+- 0 6062 5543"/>
                <a:gd name="T13" fmla="*/ T12 w 2019"/>
                <a:gd name="T14" fmla="+- 0 3721 2224"/>
                <a:gd name="T15" fmla="*/ 3721 h 2016"/>
                <a:gd name="T16" fmla="+- 0 6062 5543"/>
                <a:gd name="T17" fmla="*/ T16 w 2019"/>
                <a:gd name="T18" fmla="+- 0 2743 2224"/>
                <a:gd name="T19" fmla="*/ 2743 h 2016"/>
                <a:gd name="T20" fmla="+- 0 7041 5543"/>
                <a:gd name="T21" fmla="*/ T20 w 2019"/>
                <a:gd name="T22" fmla="+- 0 2743 2224"/>
                <a:gd name="T23" fmla="*/ 2743 h 2016"/>
                <a:gd name="T24" fmla="+- 0 7561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2018" y="0"/>
                  </a:moveTo>
                  <a:lnTo>
                    <a:pt x="0" y="0"/>
                  </a:lnTo>
                  <a:lnTo>
                    <a:pt x="0" y="2016"/>
                  </a:lnTo>
                  <a:lnTo>
                    <a:pt x="519" y="1497"/>
                  </a:lnTo>
                  <a:lnTo>
                    <a:pt x="519" y="519"/>
                  </a:lnTo>
                  <a:lnTo>
                    <a:pt x="1498" y="519"/>
                  </a:lnTo>
                  <a:lnTo>
                    <a:pt x="2018" y="0"/>
                  </a:lnTo>
                  <a:close/>
                </a:path>
              </a:pathLst>
            </a:cu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0" name="Freeform 111"/>
            <p:cNvSpPr>
              <a:spLocks/>
            </p:cNvSpPr>
            <p:nvPr/>
          </p:nvSpPr>
          <p:spPr bwMode="auto">
            <a:xfrm>
              <a:off x="5542" y="2223"/>
              <a:ext cx="2019" cy="2016"/>
            </a:xfrm>
            <a:custGeom>
              <a:avLst/>
              <a:gdLst>
                <a:gd name="T0" fmla="+- 0 5543 5543"/>
                <a:gd name="T1" fmla="*/ T0 w 2019"/>
                <a:gd name="T2" fmla="+- 0 2224 2224"/>
                <a:gd name="T3" fmla="*/ 2224 h 2016"/>
                <a:gd name="T4" fmla="+- 0 7561 5543"/>
                <a:gd name="T5" fmla="*/ T4 w 2019"/>
                <a:gd name="T6" fmla="+- 0 2224 2224"/>
                <a:gd name="T7" fmla="*/ 2224 h 2016"/>
                <a:gd name="T8" fmla="+- 0 7041 5543"/>
                <a:gd name="T9" fmla="*/ T8 w 2019"/>
                <a:gd name="T10" fmla="+- 0 2743 2224"/>
                <a:gd name="T11" fmla="*/ 2743 h 2016"/>
                <a:gd name="T12" fmla="+- 0 6062 5543"/>
                <a:gd name="T13" fmla="*/ T12 w 2019"/>
                <a:gd name="T14" fmla="+- 0 2743 2224"/>
                <a:gd name="T15" fmla="*/ 2743 h 2016"/>
                <a:gd name="T16" fmla="+- 0 6062 5543"/>
                <a:gd name="T17" fmla="*/ T16 w 2019"/>
                <a:gd name="T18" fmla="+- 0 3721 2224"/>
                <a:gd name="T19" fmla="*/ 3721 h 2016"/>
                <a:gd name="T20" fmla="+- 0 5543 5543"/>
                <a:gd name="T21" fmla="*/ T20 w 2019"/>
                <a:gd name="T22" fmla="+- 0 4240 2224"/>
                <a:gd name="T23" fmla="*/ 4240 h 2016"/>
                <a:gd name="T24" fmla="+- 0 5543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0" y="0"/>
                  </a:moveTo>
                  <a:lnTo>
                    <a:pt x="2018" y="0"/>
                  </a:lnTo>
                  <a:lnTo>
                    <a:pt x="1498" y="519"/>
                  </a:lnTo>
                  <a:lnTo>
                    <a:pt x="519" y="519"/>
                  </a:lnTo>
                  <a:lnTo>
                    <a:pt x="519" y="1497"/>
                  </a:lnTo>
                  <a:lnTo>
                    <a:pt x="0" y="2016"/>
                  </a:lnTo>
                  <a:lnTo>
                    <a:pt x="0"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1" name="Freeform 110"/>
            <p:cNvSpPr>
              <a:spLocks/>
            </p:cNvSpPr>
            <p:nvPr/>
          </p:nvSpPr>
          <p:spPr bwMode="auto">
            <a:xfrm>
              <a:off x="16623" y="2581"/>
              <a:ext cx="2019" cy="1764"/>
            </a:xfrm>
            <a:custGeom>
              <a:avLst/>
              <a:gdLst>
                <a:gd name="T0" fmla="+- 0 18642 16624"/>
                <a:gd name="T1" fmla="*/ T0 w 2019"/>
                <a:gd name="T2" fmla="+- 0 2327 2327"/>
                <a:gd name="T3" fmla="*/ 2327 h 2019"/>
                <a:gd name="T4" fmla="+- 0 16624 16624"/>
                <a:gd name="T5" fmla="*/ T4 w 2019"/>
                <a:gd name="T6" fmla="+- 0 2327 2327"/>
                <a:gd name="T7" fmla="*/ 2327 h 2019"/>
                <a:gd name="T8" fmla="+- 0 17144 16624"/>
                <a:gd name="T9" fmla="*/ T8 w 2019"/>
                <a:gd name="T10" fmla="+- 0 2847 2327"/>
                <a:gd name="T11" fmla="*/ 2847 h 2019"/>
                <a:gd name="T12" fmla="+- 0 18122 16624"/>
                <a:gd name="T13" fmla="*/ T12 w 2019"/>
                <a:gd name="T14" fmla="+- 0 2847 2327"/>
                <a:gd name="T15" fmla="*/ 2847 h 2019"/>
                <a:gd name="T16" fmla="+- 0 18122 16624"/>
                <a:gd name="T17" fmla="*/ T16 w 2019"/>
                <a:gd name="T18" fmla="+- 0 3825 2327"/>
                <a:gd name="T19" fmla="*/ 3825 h 2019"/>
                <a:gd name="T20" fmla="+- 0 18642 16624"/>
                <a:gd name="T21" fmla="*/ T20 w 2019"/>
                <a:gd name="T22" fmla="+- 0 4345 2327"/>
                <a:gd name="T23" fmla="*/ 4345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0" y="0"/>
                  </a:lnTo>
                  <a:lnTo>
                    <a:pt x="520" y="520"/>
                  </a:lnTo>
                  <a:lnTo>
                    <a:pt x="1498" y="520"/>
                  </a:lnTo>
                  <a:lnTo>
                    <a:pt x="1498" y="1498"/>
                  </a:lnTo>
                  <a:lnTo>
                    <a:pt x="2018" y="2018"/>
                  </a:lnTo>
                  <a:lnTo>
                    <a:pt x="2018" y="0"/>
                  </a:lnTo>
                  <a:close/>
                </a:path>
              </a:pathLst>
            </a:custGeom>
            <a:solidFill>
              <a:srgbClr val="47D87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2" name="Freeform 109"/>
            <p:cNvSpPr>
              <a:spLocks/>
            </p:cNvSpPr>
            <p:nvPr/>
          </p:nvSpPr>
          <p:spPr bwMode="auto">
            <a:xfrm>
              <a:off x="16623" y="2326"/>
              <a:ext cx="2019" cy="2019"/>
            </a:xfrm>
            <a:custGeom>
              <a:avLst/>
              <a:gdLst>
                <a:gd name="T0" fmla="+- 0 18642 16624"/>
                <a:gd name="T1" fmla="*/ T0 w 2019"/>
                <a:gd name="T2" fmla="+- 0 2327 2327"/>
                <a:gd name="T3" fmla="*/ 2327 h 2019"/>
                <a:gd name="T4" fmla="+- 0 18642 16624"/>
                <a:gd name="T5" fmla="*/ T4 w 2019"/>
                <a:gd name="T6" fmla="+- 0 4345 2327"/>
                <a:gd name="T7" fmla="*/ 4345 h 2019"/>
                <a:gd name="T8" fmla="+- 0 18122 16624"/>
                <a:gd name="T9" fmla="*/ T8 w 2019"/>
                <a:gd name="T10" fmla="+- 0 3825 2327"/>
                <a:gd name="T11" fmla="*/ 3825 h 2019"/>
                <a:gd name="T12" fmla="+- 0 18122 16624"/>
                <a:gd name="T13" fmla="*/ T12 w 2019"/>
                <a:gd name="T14" fmla="+- 0 2847 2327"/>
                <a:gd name="T15" fmla="*/ 2847 h 2019"/>
                <a:gd name="T16" fmla="+- 0 17144 16624"/>
                <a:gd name="T17" fmla="*/ T16 w 2019"/>
                <a:gd name="T18" fmla="+- 0 2847 2327"/>
                <a:gd name="T19" fmla="*/ 2847 h 2019"/>
                <a:gd name="T20" fmla="+- 0 16624 16624"/>
                <a:gd name="T21" fmla="*/ T20 w 2019"/>
                <a:gd name="T22" fmla="+- 0 2327 2327"/>
                <a:gd name="T23" fmla="*/ 2327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2018" y="2018"/>
                  </a:lnTo>
                  <a:lnTo>
                    <a:pt x="1498" y="1498"/>
                  </a:lnTo>
                  <a:lnTo>
                    <a:pt x="1498" y="520"/>
                  </a:lnTo>
                  <a:lnTo>
                    <a:pt x="520" y="520"/>
                  </a:lnTo>
                  <a:lnTo>
                    <a:pt x="0" y="0"/>
                  </a:lnTo>
                  <a:lnTo>
                    <a:pt x="2018"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3" name="Freeform 108"/>
            <p:cNvSpPr>
              <a:spLocks/>
            </p:cNvSpPr>
            <p:nvPr/>
          </p:nvSpPr>
          <p:spPr bwMode="auto">
            <a:xfrm>
              <a:off x="5658" y="8298"/>
              <a:ext cx="2016" cy="2019"/>
            </a:xfrm>
            <a:custGeom>
              <a:avLst/>
              <a:gdLst>
                <a:gd name="T0" fmla="+- 0 5658 5658"/>
                <a:gd name="T1" fmla="*/ T0 w 2016"/>
                <a:gd name="T2" fmla="+- 0 8298 8298"/>
                <a:gd name="T3" fmla="*/ 8298 h 2019"/>
                <a:gd name="T4" fmla="+- 0 5658 5658"/>
                <a:gd name="T5" fmla="*/ T4 w 2016"/>
                <a:gd name="T6" fmla="+- 0 10316 8298"/>
                <a:gd name="T7" fmla="*/ 10316 h 2019"/>
                <a:gd name="T8" fmla="+- 0 7674 5658"/>
                <a:gd name="T9" fmla="*/ T8 w 2016"/>
                <a:gd name="T10" fmla="+- 0 10316 8298"/>
                <a:gd name="T11" fmla="*/ 10316 h 2019"/>
                <a:gd name="T12" fmla="+- 0 7155 5658"/>
                <a:gd name="T13" fmla="*/ T12 w 2016"/>
                <a:gd name="T14" fmla="+- 0 9797 8298"/>
                <a:gd name="T15" fmla="*/ 9797 h 2019"/>
                <a:gd name="T16" fmla="+- 0 6178 5658"/>
                <a:gd name="T17" fmla="*/ T16 w 2016"/>
                <a:gd name="T18" fmla="+- 0 9797 8298"/>
                <a:gd name="T19" fmla="*/ 9797 h 2019"/>
                <a:gd name="T20" fmla="+- 0 6178 5658"/>
                <a:gd name="T21" fmla="*/ T20 w 2016"/>
                <a:gd name="T22" fmla="+- 0 8818 8298"/>
                <a:gd name="T23" fmla="*/ 8818 h 2019"/>
                <a:gd name="T24" fmla="+- 0 5658 5658"/>
                <a:gd name="T25" fmla="*/ T24 w 2016"/>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0"/>
                  </a:moveTo>
                  <a:lnTo>
                    <a:pt x="0" y="2018"/>
                  </a:lnTo>
                  <a:lnTo>
                    <a:pt x="2016" y="2018"/>
                  </a:lnTo>
                  <a:lnTo>
                    <a:pt x="1497" y="1499"/>
                  </a:lnTo>
                  <a:lnTo>
                    <a:pt x="520" y="1499"/>
                  </a:lnTo>
                  <a:lnTo>
                    <a:pt x="520" y="520"/>
                  </a:lnTo>
                  <a:lnTo>
                    <a:pt x="0" y="0"/>
                  </a:lnTo>
                  <a:close/>
                </a:path>
              </a:pathLst>
            </a:custGeom>
            <a:solidFill>
              <a:srgbClr val="ACE9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4" name="Freeform 107"/>
            <p:cNvSpPr>
              <a:spLocks/>
            </p:cNvSpPr>
            <p:nvPr/>
          </p:nvSpPr>
          <p:spPr bwMode="auto">
            <a:xfrm>
              <a:off x="5658" y="8298"/>
              <a:ext cx="2016" cy="2019"/>
            </a:xfrm>
            <a:custGeom>
              <a:avLst/>
              <a:gdLst>
                <a:gd name="T0" fmla="+- 0 5658 5658"/>
                <a:gd name="T1" fmla="*/ T0 w 2016"/>
                <a:gd name="T2" fmla="+- 0 10316 8298"/>
                <a:gd name="T3" fmla="*/ 10316 h 2019"/>
                <a:gd name="T4" fmla="+- 0 5658 5658"/>
                <a:gd name="T5" fmla="*/ T4 w 2016"/>
                <a:gd name="T6" fmla="+- 0 8298 8298"/>
                <a:gd name="T7" fmla="*/ 8298 h 2019"/>
                <a:gd name="T8" fmla="+- 0 6178 5658"/>
                <a:gd name="T9" fmla="*/ T8 w 2016"/>
                <a:gd name="T10" fmla="+- 0 8818 8298"/>
                <a:gd name="T11" fmla="*/ 8818 h 2019"/>
                <a:gd name="T12" fmla="+- 0 6178 5658"/>
                <a:gd name="T13" fmla="*/ T12 w 2016"/>
                <a:gd name="T14" fmla="+- 0 9797 8298"/>
                <a:gd name="T15" fmla="*/ 9797 h 2019"/>
                <a:gd name="T16" fmla="+- 0 7155 5658"/>
                <a:gd name="T17" fmla="*/ T16 w 2016"/>
                <a:gd name="T18" fmla="+- 0 9797 8298"/>
                <a:gd name="T19" fmla="*/ 9797 h 2019"/>
                <a:gd name="T20" fmla="+- 0 7674 5658"/>
                <a:gd name="T21" fmla="*/ T20 w 2016"/>
                <a:gd name="T22" fmla="+- 0 10316 8298"/>
                <a:gd name="T23" fmla="*/ 10316 h 2019"/>
                <a:gd name="T24" fmla="+- 0 5658 5658"/>
                <a:gd name="T25" fmla="*/ T24 w 2016"/>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2018"/>
                  </a:moveTo>
                  <a:lnTo>
                    <a:pt x="0" y="0"/>
                  </a:lnTo>
                  <a:lnTo>
                    <a:pt x="520" y="520"/>
                  </a:lnTo>
                  <a:lnTo>
                    <a:pt x="520" y="1499"/>
                  </a:lnTo>
                  <a:lnTo>
                    <a:pt x="1497" y="1499"/>
                  </a:lnTo>
                  <a:lnTo>
                    <a:pt x="2016" y="2018"/>
                  </a:lnTo>
                  <a:lnTo>
                    <a:pt x="0"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5" name="Freeform 106"/>
            <p:cNvSpPr>
              <a:spLocks/>
            </p:cNvSpPr>
            <p:nvPr/>
          </p:nvSpPr>
          <p:spPr bwMode="auto">
            <a:xfrm>
              <a:off x="16623" y="8298"/>
              <a:ext cx="2019" cy="2019"/>
            </a:xfrm>
            <a:custGeom>
              <a:avLst/>
              <a:gdLst>
                <a:gd name="T0" fmla="+- 0 18642 16624"/>
                <a:gd name="T1" fmla="*/ T0 w 2019"/>
                <a:gd name="T2" fmla="+- 0 8298 8298"/>
                <a:gd name="T3" fmla="*/ 8298 h 2019"/>
                <a:gd name="T4" fmla="+- 0 18122 16624"/>
                <a:gd name="T5" fmla="*/ T4 w 2019"/>
                <a:gd name="T6" fmla="+- 0 8818 8298"/>
                <a:gd name="T7" fmla="*/ 8818 h 2019"/>
                <a:gd name="T8" fmla="+- 0 18122 16624"/>
                <a:gd name="T9" fmla="*/ T8 w 2019"/>
                <a:gd name="T10" fmla="+- 0 9796 8298"/>
                <a:gd name="T11" fmla="*/ 9796 h 2019"/>
                <a:gd name="T12" fmla="+- 0 17144 16624"/>
                <a:gd name="T13" fmla="*/ T12 w 2019"/>
                <a:gd name="T14" fmla="+- 0 9796 8298"/>
                <a:gd name="T15" fmla="*/ 9796 h 2019"/>
                <a:gd name="T16" fmla="+- 0 16624 16624"/>
                <a:gd name="T17" fmla="*/ T16 w 2019"/>
                <a:gd name="T18" fmla="+- 0 10316 8298"/>
                <a:gd name="T19" fmla="*/ 10316 h 2019"/>
                <a:gd name="T20" fmla="+- 0 18642 16624"/>
                <a:gd name="T21" fmla="*/ T20 w 2019"/>
                <a:gd name="T22" fmla="+- 0 10316 8298"/>
                <a:gd name="T23" fmla="*/ 10316 h 2019"/>
                <a:gd name="T24" fmla="+- 0 18642 16624"/>
                <a:gd name="T25" fmla="*/ T24 w 2019"/>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1498" y="520"/>
                  </a:lnTo>
                  <a:lnTo>
                    <a:pt x="1498" y="1498"/>
                  </a:lnTo>
                  <a:lnTo>
                    <a:pt x="520" y="1498"/>
                  </a:lnTo>
                  <a:lnTo>
                    <a:pt x="0" y="2018"/>
                  </a:lnTo>
                  <a:lnTo>
                    <a:pt x="2018" y="2018"/>
                  </a:lnTo>
                  <a:lnTo>
                    <a:pt x="2018" y="0"/>
                  </a:lnTo>
                  <a:close/>
                </a:path>
              </a:pathLst>
            </a:custGeom>
            <a:solidFill>
              <a:srgbClr val="F796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6" name="Freeform 105"/>
            <p:cNvSpPr>
              <a:spLocks/>
            </p:cNvSpPr>
            <p:nvPr/>
          </p:nvSpPr>
          <p:spPr bwMode="auto">
            <a:xfrm>
              <a:off x="16623" y="8298"/>
              <a:ext cx="2019" cy="2019"/>
            </a:xfrm>
            <a:custGeom>
              <a:avLst/>
              <a:gdLst>
                <a:gd name="T0" fmla="+- 0 18642 16624"/>
                <a:gd name="T1" fmla="*/ T0 w 2019"/>
                <a:gd name="T2" fmla="+- 0 10316 8298"/>
                <a:gd name="T3" fmla="*/ 10316 h 2019"/>
                <a:gd name="T4" fmla="+- 0 16624 16624"/>
                <a:gd name="T5" fmla="*/ T4 w 2019"/>
                <a:gd name="T6" fmla="+- 0 10316 8298"/>
                <a:gd name="T7" fmla="*/ 10316 h 2019"/>
                <a:gd name="T8" fmla="+- 0 17144 16624"/>
                <a:gd name="T9" fmla="*/ T8 w 2019"/>
                <a:gd name="T10" fmla="+- 0 9796 8298"/>
                <a:gd name="T11" fmla="*/ 9796 h 2019"/>
                <a:gd name="T12" fmla="+- 0 18122 16624"/>
                <a:gd name="T13" fmla="*/ T12 w 2019"/>
                <a:gd name="T14" fmla="+- 0 9796 8298"/>
                <a:gd name="T15" fmla="*/ 9796 h 2019"/>
                <a:gd name="T16" fmla="+- 0 18122 16624"/>
                <a:gd name="T17" fmla="*/ T16 w 2019"/>
                <a:gd name="T18" fmla="+- 0 8818 8298"/>
                <a:gd name="T19" fmla="*/ 8818 h 2019"/>
                <a:gd name="T20" fmla="+- 0 18642 16624"/>
                <a:gd name="T21" fmla="*/ T20 w 2019"/>
                <a:gd name="T22" fmla="+- 0 8298 8298"/>
                <a:gd name="T23" fmla="*/ 8298 h 2019"/>
                <a:gd name="T24" fmla="+- 0 18642 16624"/>
                <a:gd name="T25" fmla="*/ T24 w 2019"/>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2018"/>
                  </a:moveTo>
                  <a:lnTo>
                    <a:pt x="0" y="2018"/>
                  </a:lnTo>
                  <a:lnTo>
                    <a:pt x="520" y="1498"/>
                  </a:lnTo>
                  <a:lnTo>
                    <a:pt x="1498" y="1498"/>
                  </a:lnTo>
                  <a:lnTo>
                    <a:pt x="1498" y="520"/>
                  </a:lnTo>
                  <a:lnTo>
                    <a:pt x="2018" y="0"/>
                  </a:lnTo>
                  <a:lnTo>
                    <a:pt x="2018"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27" name="Picture 1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 y="376"/>
              <a:ext cx="13780"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 y="7327"/>
              <a:ext cx="4400" cy="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Прямоугольник 28"/>
          <p:cNvSpPr/>
          <p:nvPr/>
        </p:nvSpPr>
        <p:spPr>
          <a:xfrm>
            <a:off x="3487811" y="783909"/>
            <a:ext cx="7976307" cy="707886"/>
          </a:xfrm>
          <a:prstGeom prst="rect">
            <a:avLst/>
          </a:prstGeom>
        </p:spPr>
        <p:txBody>
          <a:bodyPr wrap="square">
            <a:spAutoFit/>
          </a:bodyPr>
          <a:lstStyle/>
          <a:p>
            <a:r>
              <a:rPr lang="uz-Cyrl-UZ" sz="2000" dirty="0">
                <a:solidFill>
                  <a:srgbClr val="FF0000"/>
                </a:solidFill>
                <a:latin typeface="Times New Roman" panose="02020603050405020304" pitchFamily="18" charset="0"/>
                <a:ea typeface="Times New Roman" panose="02020603050405020304" pitchFamily="18" charset="0"/>
              </a:rPr>
              <a:t>                       </a:t>
            </a:r>
            <a:endParaRPr lang="en-US" sz="2000" dirty="0" smtClean="0">
              <a:solidFill>
                <a:srgbClr val="FF0000"/>
              </a:solidFill>
              <a:latin typeface="Times New Roman" panose="02020603050405020304" pitchFamily="18" charset="0"/>
              <a:ea typeface="Times New Roman" panose="02020603050405020304" pitchFamily="18" charset="0"/>
            </a:endParaRPr>
          </a:p>
          <a:p>
            <a:r>
              <a:rPr lang="en-US" sz="2000" b="1" dirty="0">
                <a:solidFill>
                  <a:srgbClr val="FF0000"/>
                </a:solidFill>
                <a:latin typeface="Times New Roman" panose="02020603050405020304" pitchFamily="18" charset="0"/>
                <a:ea typeface="Times New Roman" panose="02020603050405020304" pitchFamily="18" charset="0"/>
              </a:rPr>
              <a:t> </a:t>
            </a:r>
            <a:r>
              <a:rPr lang="en-US" sz="2000" b="1" dirty="0" smtClean="0">
                <a:solidFill>
                  <a:srgbClr val="FF0000"/>
                </a:solidFill>
                <a:latin typeface="Times New Roman" panose="02020603050405020304" pitchFamily="18" charset="0"/>
                <a:ea typeface="Times New Roman" panose="02020603050405020304" pitchFamily="18" charset="0"/>
              </a:rPr>
              <a:t>           </a:t>
            </a:r>
            <a:endParaRPr lang="ru-RU" sz="2400" b="1" dirty="0"/>
          </a:p>
        </p:txBody>
      </p:sp>
      <p:sp>
        <p:nvSpPr>
          <p:cNvPr id="30" name="Прямоугольник 29"/>
          <p:cNvSpPr/>
          <p:nvPr/>
        </p:nvSpPr>
        <p:spPr>
          <a:xfrm>
            <a:off x="559559" y="476672"/>
            <a:ext cx="2770602" cy="1994392"/>
          </a:xfrm>
          <a:prstGeom prst="rect">
            <a:avLst/>
          </a:prstGeom>
        </p:spPr>
        <p:txBody>
          <a:bodyPr wrap="square">
            <a:spAutoFit/>
          </a:bodyPr>
          <a:lstStyle/>
          <a:p>
            <a:pPr marL="189230" marR="24130" indent="-635" algn="ctr">
              <a:lnSpc>
                <a:spcPct val="103000"/>
              </a:lnSpc>
            </a:pPr>
            <a:r>
              <a:rPr lang="en-US" sz="2000" b="1" dirty="0" smtClean="0">
                <a:solidFill>
                  <a:srgbClr val="0070C0"/>
                </a:solidFill>
                <a:latin typeface="Times New Roman" panose="02020603050405020304" pitchFamily="18" charset="0"/>
                <a:cs typeface="Times New Roman" panose="02020603050405020304" pitchFamily="18" charset="0"/>
              </a:rPr>
              <a:t>“</a:t>
            </a:r>
            <a:r>
              <a:rPr lang="uz-Latn-UZ" sz="2000" b="1" dirty="0" smtClean="0">
                <a:solidFill>
                  <a:srgbClr val="0070C0"/>
                </a:solidFill>
                <a:latin typeface="Times New Roman" panose="02020603050405020304" pitchFamily="18" charset="0"/>
                <a:cs typeface="Times New Roman" panose="02020603050405020304" pitchFamily="18" charset="0"/>
              </a:rPr>
              <a:t>BUHGALTERIYA HISOBI VA MOLIYA</a:t>
            </a:r>
            <a:r>
              <a:rPr lang="en-US" sz="2000" b="1" dirty="0" smtClean="0">
                <a:solidFill>
                  <a:srgbClr val="0070C0"/>
                </a:solidFill>
                <a:latin typeface="Times New Roman" panose="02020603050405020304" pitchFamily="18" charset="0"/>
                <a:cs typeface="Times New Roman" panose="02020603050405020304" pitchFamily="18" charset="0"/>
              </a:rPr>
              <a:t>”</a:t>
            </a:r>
            <a:r>
              <a:rPr lang="en-US"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smtClean="0">
                <a:solidFill>
                  <a:srgbClr val="0070C0"/>
                </a:solidFill>
                <a:latin typeface="Times New Roman" panose="02020603050405020304" pitchFamily="18" charset="0"/>
                <a:ea typeface="Times New Roman" panose="02020603050405020304" pitchFamily="18" charset="0"/>
              </a:rPr>
              <a:t>KAFEDRASI</a:t>
            </a:r>
            <a:endParaRPr lang="en-US" sz="2000" b="1" dirty="0">
              <a:solidFill>
                <a:srgbClr val="0070C0"/>
              </a:solidFill>
              <a:latin typeface="Times New Roman" panose="02020603050405020304" pitchFamily="18" charset="0"/>
              <a:ea typeface="Times New Roman" panose="02020603050405020304" pitchFamily="18" charset="0"/>
            </a:endParaRPr>
          </a:p>
          <a:p>
            <a:pPr marL="189230" marR="24130" indent="-635" algn="ctr">
              <a:lnSpc>
                <a:spcPct val="103000"/>
              </a:lnSpc>
            </a:pPr>
            <a:r>
              <a:rPr lang="en-US" sz="2000" b="1" dirty="0">
                <a:solidFill>
                  <a:srgbClr val="0070C0"/>
                </a:solidFill>
                <a:latin typeface="Times New Roman" panose="02020603050405020304" pitchFamily="18" charset="0"/>
                <a:ea typeface="Times New Roman" panose="02020603050405020304" pitchFamily="18" charset="0"/>
              </a:rPr>
              <a:t>MA’RUZACHI G.Q.TURAYEVA</a:t>
            </a:r>
            <a:endParaRPr lang="ru-RU" sz="2000" dirty="0">
              <a:latin typeface="Times New Roman" panose="02020603050405020304" pitchFamily="18" charset="0"/>
              <a:ea typeface="Times New Roman" panose="02020603050405020304" pitchFamily="18" charset="0"/>
            </a:endParaRPr>
          </a:p>
        </p:txBody>
      </p:sp>
      <p:sp>
        <p:nvSpPr>
          <p:cNvPr id="31" name="Прямоугольник 30"/>
          <p:cNvSpPr/>
          <p:nvPr/>
        </p:nvSpPr>
        <p:spPr>
          <a:xfrm>
            <a:off x="2639616" y="2454375"/>
            <a:ext cx="7465799" cy="1569660"/>
          </a:xfrm>
          <a:prstGeom prst="rect">
            <a:avLst/>
          </a:prstGeom>
        </p:spPr>
        <p:txBody>
          <a:bodyPr wrap="square">
            <a:spAutoFit/>
          </a:bodyPr>
          <a:lstStyle/>
          <a:p>
            <a:pPr marL="900113" indent="1182688" algn="ctr">
              <a:spcBef>
                <a:spcPts val="370"/>
              </a:spcBef>
            </a:pPr>
            <a:r>
              <a:rPr lang="ru-RU" sz="3200" b="1" dirty="0" smtClean="0">
                <a:latin typeface="Times New Roman" panose="02020603050405020304" pitchFamily="18" charset="0"/>
                <a:cs typeface="Times New Roman" panose="02020603050405020304" pitchFamily="18" charset="0"/>
              </a:rPr>
              <a:t>2-</a:t>
            </a:r>
            <a:r>
              <a:rPr lang="en-US" sz="3200" b="1" dirty="0" err="1">
                <a:latin typeface="Times New Roman" panose="02020603050405020304" pitchFamily="18" charset="0"/>
                <a:cs typeface="Times New Roman" panose="02020603050405020304" pitchFamily="18" charset="0"/>
              </a:rPr>
              <a:t>mavzu</a:t>
            </a:r>
            <a:r>
              <a:rPr lang="ru-RU" sz="3200" b="1" dirty="0">
                <a:latin typeface="Times New Roman" panose="02020603050405020304" pitchFamily="18" charset="0"/>
                <a:cs typeface="Times New Roman" panose="02020603050405020304" pitchFamily="18" charset="0"/>
              </a:rPr>
              <a:t>: </a:t>
            </a:r>
            <a:r>
              <a:rPr lang="uz-Latn-UZ" sz="3200" b="1" dirty="0" smtClean="0">
                <a:latin typeface="Times New Roman" pitchFamily="18" charset="0"/>
                <a:cs typeface="Times New Roman" pitchFamily="18" charset="0"/>
              </a:rPr>
              <a:t>INVESTITSIYA</a:t>
            </a:r>
            <a:r>
              <a:rPr lang="uz-Cyrl-UZ" sz="3200" b="1" dirty="0" smtClean="0">
                <a:latin typeface="Times New Roman" pitchFamily="18" charset="0"/>
                <a:cs typeface="Times New Roman" pitchFamily="18" charset="0"/>
              </a:rPr>
              <a:t> </a:t>
            </a:r>
            <a:r>
              <a:rPr lang="ru-RU" sz="3200" b="1" dirty="0" smtClean="0">
                <a:latin typeface="Times New Roman" pitchFamily="18" charset="0"/>
                <a:cs typeface="Times New Roman" pitchFamily="18" charset="0"/>
              </a:rPr>
              <a:t>LOYIHAЛАРИ TAHLILI KON</a:t>
            </a:r>
            <a:r>
              <a:rPr lang="uz-Cyrl-UZ" sz="3200" b="1" dirty="0" smtClean="0">
                <a:latin typeface="Times New Roman" pitchFamily="18" charset="0"/>
                <a:cs typeface="Times New Roman" pitchFamily="18" charset="0"/>
              </a:rPr>
              <a:t>T</a:t>
            </a:r>
            <a:r>
              <a:rPr lang="uz-Latn-UZ" sz="3200" b="1" dirty="0" smtClean="0">
                <a:latin typeface="Times New Roman" pitchFamily="18" charset="0"/>
                <a:cs typeface="Times New Roman" pitchFamily="18" charset="0"/>
              </a:rPr>
              <a:t>S</a:t>
            </a:r>
            <a:r>
              <a:rPr lang="ru-RU" sz="3200" b="1" dirty="0" smtClean="0">
                <a:latin typeface="Times New Roman" pitchFamily="18" charset="0"/>
                <a:cs typeface="Times New Roman" pitchFamily="18" charset="0"/>
              </a:rPr>
              <a:t>EP</a:t>
            </a:r>
            <a:r>
              <a:rPr lang="uz-Cyrl-UZ" sz="3200" b="1" dirty="0" smtClean="0">
                <a:latin typeface="Times New Roman" pitchFamily="18" charset="0"/>
                <a:cs typeface="Times New Roman" pitchFamily="18" charset="0"/>
              </a:rPr>
              <a:t>T</a:t>
            </a:r>
            <a:r>
              <a:rPr lang="uz-Latn-UZ" sz="3200" b="1" dirty="0" smtClean="0">
                <a:latin typeface="Times New Roman" pitchFamily="18" charset="0"/>
                <a:cs typeface="Times New Roman" pitchFamily="18" charset="0"/>
              </a:rPr>
              <a:t>S</a:t>
            </a:r>
            <a:r>
              <a:rPr lang="ru-RU" sz="3200" b="1" dirty="0" smtClean="0">
                <a:latin typeface="Times New Roman" pitchFamily="18" charset="0"/>
                <a:cs typeface="Times New Roman" pitchFamily="18" charset="0"/>
              </a:rPr>
              <a:t>I</a:t>
            </a:r>
            <a:r>
              <a:rPr lang="uz-Cyrl-UZ" sz="3200" b="1" dirty="0" smtClean="0">
                <a:latin typeface="Times New Roman" pitchFamily="18" charset="0"/>
                <a:cs typeface="Times New Roman" pitchFamily="18" charset="0"/>
              </a:rPr>
              <a:t>Y</a:t>
            </a:r>
            <a:r>
              <a:rPr lang="uz-Latn-UZ" sz="3200" b="1" dirty="0" smtClean="0">
                <a:latin typeface="Times New Roman" pitchFamily="18" charset="0"/>
                <a:cs typeface="Times New Roman" pitchFamily="18" charset="0"/>
              </a:rPr>
              <a:t>A</a:t>
            </a:r>
            <a:r>
              <a:rPr lang="ru-RU" sz="3200" b="1" dirty="0" smtClean="0">
                <a:latin typeface="Times New Roman" pitchFamily="18" charset="0"/>
                <a:cs typeface="Times New Roman" pitchFamily="18" charset="0"/>
              </a:rPr>
              <a:t>SI</a:t>
            </a:r>
            <a:endParaRPr lang="ru-RU" sz="3200" b="1" i="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794078" y="783909"/>
            <a:ext cx="7702850" cy="923330"/>
          </a:xfrm>
          <a:prstGeom prst="rect">
            <a:avLst/>
          </a:prstGeom>
        </p:spPr>
        <p:txBody>
          <a:bodyPr wrap="square">
            <a:spAutoFit/>
          </a:bodyPr>
          <a:lstStyle/>
          <a:p>
            <a:pPr algn="ctr">
              <a:spcAft>
                <a:spcPts val="0"/>
              </a:spcAft>
            </a:pPr>
            <a:r>
              <a:rPr lang="uz-Latn-UZ" b="1" dirty="0">
                <a:latin typeface="Times New Roman" panose="02020603050405020304" pitchFamily="18" charset="0"/>
                <a:ea typeface="Times New Roman" panose="02020603050405020304" pitchFamily="18" charset="0"/>
              </a:rPr>
              <a:t>O‘ZBEKISTON RESPUBLIKASI</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OLIY TA’LIM, FAN VA INNOVATSIYALAR </a:t>
            </a:r>
            <a:r>
              <a:rPr lang="uz-Latn-UZ" b="1" dirty="0" smtClean="0">
                <a:latin typeface="Times New Roman" panose="02020603050405020304" pitchFamily="18" charset="0"/>
                <a:ea typeface="Times New Roman" panose="02020603050405020304" pitchFamily="18" charset="0"/>
              </a:rPr>
              <a:t>VAZIRLIGI</a:t>
            </a:r>
            <a:r>
              <a:rPr lang="uz-Latn-UZ" b="1"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GULISTON DAVLAT UNIVERSITETI</a:t>
            </a:r>
            <a:endParaRPr lang="ru-RU" sz="1400" dirty="0">
              <a:effectLst/>
              <a:latin typeface="Times New Roman" panose="02020603050405020304" pitchFamily="18" charset="0"/>
              <a:ea typeface="Times New Roman" panose="02020603050405020304" pitchFamily="18" charset="0"/>
            </a:endParaRPr>
          </a:p>
        </p:txBody>
      </p:sp>
      <p:pic>
        <p:nvPicPr>
          <p:cNvPr id="32" name="Picture 5" descr="photos0-800x60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1875" y="4074447"/>
            <a:ext cx="6054131" cy="210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90463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REJA</a:t>
            </a:r>
            <a:r>
              <a:rPr lang="uz-Cyrl-UZ" b="1" dirty="0"/>
              <a:t/>
            </a:r>
            <a:br>
              <a:rPr lang="uz-Cyrl-UZ" b="1" dirty="0"/>
            </a:br>
            <a:endParaRPr lang="ru-RU" dirty="0"/>
          </a:p>
        </p:txBody>
      </p:sp>
      <p:sp>
        <p:nvSpPr>
          <p:cNvPr id="3" name="Объект 2"/>
          <p:cNvSpPr>
            <a:spLocks noGrp="1"/>
          </p:cNvSpPr>
          <p:nvPr>
            <p:ph idx="1"/>
          </p:nvPr>
        </p:nvSpPr>
        <p:spPr/>
        <p:txBody>
          <a:bodyPr>
            <a:normAutofit fontScale="25000" lnSpcReduction="20000"/>
          </a:bodyPr>
          <a:lstStyle/>
          <a:p>
            <a:pPr algn="just"/>
            <a:r>
              <a:rPr lang="ru-RU" sz="9600" b="1" dirty="0">
                <a:solidFill>
                  <a:schemeClr val="tx1"/>
                </a:solidFill>
                <a:latin typeface="Times New Roman" pitchFamily="18" charset="0"/>
                <a:cs typeface="Times New Roman" pitchFamily="18" charset="0"/>
              </a:rPr>
              <a:t>2.1. </a:t>
            </a:r>
            <a:r>
              <a:rPr lang="ru-RU" sz="9600" b="1" dirty="0" err="1">
                <a:solidFill>
                  <a:schemeClr val="tx1"/>
                </a:solidFill>
                <a:latin typeface="Times New Roman" pitchFamily="18" charset="0"/>
                <a:cs typeface="Times New Roman" pitchFamily="18" charset="0"/>
              </a:rPr>
              <a:t>Loyiha</a:t>
            </a:r>
            <a:r>
              <a:rPr lang="ru-RU" sz="9600" b="1" dirty="0">
                <a:solidFill>
                  <a:schemeClr val="tx1"/>
                </a:solidFill>
                <a:latin typeface="Times New Roman" pitchFamily="18" charset="0"/>
                <a:cs typeface="Times New Roman" pitchFamily="18" charset="0"/>
              </a:rPr>
              <a:t> </a:t>
            </a:r>
            <a:r>
              <a:rPr lang="ru-RU" sz="9600" b="1" dirty="0" err="1">
                <a:solidFill>
                  <a:schemeClr val="tx1"/>
                </a:solidFill>
                <a:latin typeface="Times New Roman" pitchFamily="18" charset="0"/>
                <a:cs typeface="Times New Roman" pitchFamily="18" charset="0"/>
              </a:rPr>
              <a:t>nima</a:t>
            </a:r>
            <a:r>
              <a:rPr lang="en-US" sz="9600" b="1" dirty="0">
                <a:solidFill>
                  <a:schemeClr val="tx1"/>
                </a:solidFill>
                <a:latin typeface="Times New Roman" pitchFamily="18" charset="0"/>
                <a:cs typeface="Times New Roman" pitchFamily="18" charset="0"/>
              </a:rPr>
              <a:t>.</a:t>
            </a:r>
          </a:p>
          <a:p>
            <a:pPr algn="just"/>
            <a:r>
              <a:rPr lang="uz-Cyrl-UZ" sz="9600" b="1" dirty="0">
                <a:solidFill>
                  <a:schemeClr val="tx1"/>
                </a:solidFill>
                <a:latin typeface="Times New Roman" pitchFamily="18" charset="0"/>
                <a:cs typeface="Times New Roman" pitchFamily="18" charset="0"/>
              </a:rPr>
              <a:t>2.2.Loyihalarning tasnifi (klassifikatsiyasi)</a:t>
            </a:r>
            <a:r>
              <a:rPr lang="en-US" sz="9600" b="1" dirty="0">
                <a:solidFill>
                  <a:schemeClr val="tx1"/>
                </a:solidFill>
                <a:latin typeface="Times New Roman" pitchFamily="18" charset="0"/>
                <a:cs typeface="Times New Roman" pitchFamily="18" charset="0"/>
              </a:rPr>
              <a:t>.</a:t>
            </a:r>
          </a:p>
          <a:p>
            <a:pPr algn="just"/>
            <a:r>
              <a:rPr lang="uz-Cyrl-UZ" sz="9600" b="1" dirty="0">
                <a:solidFill>
                  <a:schemeClr val="tx1"/>
                </a:solidFill>
                <a:latin typeface="Times New Roman" pitchFamily="18" charset="0"/>
                <a:cs typeface="Times New Roman" pitchFamily="18" charset="0"/>
              </a:rPr>
              <a:t>2.3. Loyiha hayot davrining asosiy bosqichlari</a:t>
            </a:r>
            <a:r>
              <a:rPr lang="en-US" sz="9600" b="1" dirty="0">
                <a:solidFill>
                  <a:schemeClr val="tx1"/>
                </a:solidFill>
                <a:latin typeface="Times New Roman" pitchFamily="18" charset="0"/>
                <a:cs typeface="Times New Roman" pitchFamily="18" charset="0"/>
              </a:rPr>
              <a:t>.</a:t>
            </a:r>
          </a:p>
          <a:p>
            <a:pPr algn="just"/>
            <a:r>
              <a:rPr lang="uz-Cyrl-UZ" sz="9600" b="1" dirty="0">
                <a:solidFill>
                  <a:schemeClr val="tx1"/>
                </a:solidFill>
                <a:latin typeface="Times New Roman" pitchFamily="18" charset="0"/>
                <a:cs typeface="Times New Roman" pitchFamily="18" charset="0"/>
              </a:rPr>
              <a:t>2.4. Loyiha muhiti</a:t>
            </a:r>
            <a:r>
              <a:rPr lang="en-US" sz="9600" b="1" dirty="0">
                <a:solidFill>
                  <a:schemeClr val="tx1"/>
                </a:solidFill>
                <a:latin typeface="Times New Roman" pitchFamily="18" charset="0"/>
                <a:cs typeface="Times New Roman" pitchFamily="18" charset="0"/>
              </a:rPr>
              <a:t>.</a:t>
            </a:r>
            <a:endParaRPr lang="ru-RU" sz="9600" dirty="0">
              <a:solidFill>
                <a:schemeClr val="tx1"/>
              </a:solidFill>
              <a:latin typeface="Times New Roman" pitchFamily="18" charset="0"/>
              <a:cs typeface="Times New Roman" pitchFamily="18" charset="0"/>
            </a:endParaRPr>
          </a:p>
          <a:p>
            <a:pPr algn="just"/>
            <a:r>
              <a:rPr lang="en-US" sz="9600" b="1" dirty="0">
                <a:solidFill>
                  <a:schemeClr val="tx1"/>
                </a:solidFill>
                <a:latin typeface="Times New Roman" pitchFamily="18" charset="0"/>
                <a:cs typeface="Times New Roman" pitchFamily="18" charset="0"/>
              </a:rPr>
              <a:t>2.5. </a:t>
            </a:r>
            <a:r>
              <a:rPr lang="en-US" sz="9600" b="1" dirty="0" err="1">
                <a:solidFill>
                  <a:schemeClr val="tx1"/>
                </a:solidFill>
                <a:latin typeface="Times New Roman" pitchFamily="18" charset="0"/>
                <a:cs typeface="Times New Roman" pitchFamily="18" charset="0"/>
              </a:rPr>
              <a:t>Loyiha</a:t>
            </a:r>
            <a:r>
              <a:rPr lang="en-US" sz="9600" b="1" dirty="0">
                <a:solidFill>
                  <a:schemeClr val="tx1"/>
                </a:solidFill>
                <a:latin typeface="Times New Roman" pitchFamily="18" charset="0"/>
                <a:cs typeface="Times New Roman" pitchFamily="18" charset="0"/>
              </a:rPr>
              <a:t> </a:t>
            </a:r>
            <a:r>
              <a:rPr lang="en-US" sz="9600" b="1" dirty="0" err="1">
                <a:solidFill>
                  <a:schemeClr val="tx1"/>
                </a:solidFill>
                <a:latin typeface="Times New Roman" pitchFamily="18" charset="0"/>
                <a:cs typeface="Times New Roman" pitchFamily="18" charset="0"/>
              </a:rPr>
              <a:t>ob</a:t>
            </a:r>
            <a:r>
              <a:rPr lang="uz-Latn-UZ" sz="9600" b="1" dirty="0">
                <a:solidFill>
                  <a:schemeClr val="tx1"/>
                </a:solidFill>
                <a:latin typeface="Times New Roman" pitchFamily="18" charset="0"/>
                <a:cs typeface="Times New Roman" pitchFamily="18" charset="0"/>
              </a:rPr>
              <a:t>’y</a:t>
            </a:r>
            <a:r>
              <a:rPr lang="en-US" sz="9600" b="1" dirty="0" err="1">
                <a:solidFill>
                  <a:schemeClr val="tx1"/>
                </a:solidFill>
                <a:latin typeface="Times New Roman" pitchFamily="18" charset="0"/>
                <a:cs typeface="Times New Roman" pitchFamily="18" charset="0"/>
              </a:rPr>
              <a:t>ektlari</a:t>
            </a:r>
            <a:r>
              <a:rPr lang="en-US" sz="9600" b="1" dirty="0">
                <a:solidFill>
                  <a:schemeClr val="tx1"/>
                </a:solidFill>
                <a:latin typeface="Times New Roman" pitchFamily="18" charset="0"/>
                <a:cs typeface="Times New Roman" pitchFamily="18" charset="0"/>
              </a:rPr>
              <a:t> </a:t>
            </a:r>
            <a:r>
              <a:rPr lang="en-US" sz="9600" b="1" dirty="0" err="1">
                <a:solidFill>
                  <a:schemeClr val="tx1"/>
                </a:solidFill>
                <a:latin typeface="Times New Roman" pitchFamily="18" charset="0"/>
                <a:cs typeface="Times New Roman" pitchFamily="18" charset="0"/>
              </a:rPr>
              <a:t>va</a:t>
            </a:r>
            <a:r>
              <a:rPr lang="en-US" sz="9600" b="1" dirty="0">
                <a:solidFill>
                  <a:schemeClr val="tx1"/>
                </a:solidFill>
                <a:latin typeface="Times New Roman" pitchFamily="18" charset="0"/>
                <a:cs typeface="Times New Roman" pitchFamily="18" charset="0"/>
              </a:rPr>
              <a:t> sub</a:t>
            </a:r>
            <a:r>
              <a:rPr lang="uz-Latn-UZ" sz="9600" b="1" dirty="0">
                <a:solidFill>
                  <a:schemeClr val="tx1"/>
                </a:solidFill>
                <a:latin typeface="Times New Roman" pitchFamily="18" charset="0"/>
                <a:cs typeface="Times New Roman" pitchFamily="18" charset="0"/>
              </a:rPr>
              <a:t>’y</a:t>
            </a:r>
            <a:r>
              <a:rPr lang="en-US" sz="9600" b="1" dirty="0" err="1">
                <a:solidFill>
                  <a:schemeClr val="tx1"/>
                </a:solidFill>
                <a:latin typeface="Times New Roman" pitchFamily="18" charset="0"/>
                <a:cs typeface="Times New Roman" pitchFamily="18" charset="0"/>
              </a:rPr>
              <a:t>ektlari</a:t>
            </a:r>
            <a:r>
              <a:rPr lang="en-US" sz="9600" b="1" dirty="0">
                <a:solidFill>
                  <a:schemeClr val="tx1"/>
                </a:solidFill>
                <a:latin typeface="Times New Roman" pitchFamily="18" charset="0"/>
                <a:cs typeface="Times New Roman" pitchFamily="18" charset="0"/>
              </a:rPr>
              <a:t>.</a:t>
            </a:r>
            <a:endParaRPr lang="ru-RU" sz="9600" dirty="0">
              <a:solidFill>
                <a:schemeClr val="tx1"/>
              </a:solidFill>
              <a:latin typeface="Times New Roman" pitchFamily="18" charset="0"/>
              <a:cs typeface="Times New Roman" pitchFamily="18" charset="0"/>
            </a:endParaRPr>
          </a:p>
          <a:p>
            <a:pPr algn="just"/>
            <a:r>
              <a:rPr lang="uz-Cyrl-UZ" sz="9600" b="1" dirty="0">
                <a:solidFill>
                  <a:schemeClr val="tx1"/>
                </a:solidFill>
                <a:latin typeface="Times New Roman" pitchFamily="18" charset="0"/>
                <a:cs typeface="Times New Roman" pitchFamily="18" charset="0"/>
              </a:rPr>
              <a:t>2.6. Loyihalar tahlilining mohiyati va vazifalari</a:t>
            </a:r>
            <a:r>
              <a:rPr lang="en-US" sz="9600" b="1" dirty="0">
                <a:solidFill>
                  <a:schemeClr val="tx1"/>
                </a:solidFill>
                <a:latin typeface="Times New Roman" pitchFamily="18" charset="0"/>
                <a:cs typeface="Times New Roman" pitchFamily="18" charset="0"/>
              </a:rPr>
              <a:t>.</a:t>
            </a:r>
            <a:endParaRPr lang="ru-RU" sz="9600" dirty="0">
              <a:solidFill>
                <a:schemeClr val="tx1"/>
              </a:solidFill>
              <a:latin typeface="Times New Roman" pitchFamily="18" charset="0"/>
              <a:cs typeface="Times New Roman" pitchFamily="18" charset="0"/>
            </a:endParaRPr>
          </a:p>
          <a:p>
            <a:pPr algn="just"/>
            <a:r>
              <a:rPr lang="uz-Cyrl-UZ" sz="9600" b="1" dirty="0">
                <a:solidFill>
                  <a:schemeClr val="tx1"/>
                </a:solidFill>
                <a:latin typeface="Times New Roman" pitchFamily="18" charset="0"/>
                <a:cs typeface="Times New Roman" pitchFamily="18" charset="0"/>
              </a:rPr>
              <a:t>2.7. Loyihalar tahlili tuzilmasi</a:t>
            </a:r>
            <a:r>
              <a:rPr lang="en-US" sz="9600" b="1" dirty="0">
                <a:solidFill>
                  <a:schemeClr val="tx1"/>
                </a:solidFill>
                <a:latin typeface="Times New Roman" pitchFamily="18" charset="0"/>
                <a:cs typeface="Times New Roman" pitchFamily="18" charset="0"/>
              </a:rPr>
              <a:t>.</a:t>
            </a:r>
            <a:endParaRPr lang="ru-RU" sz="9600" dirty="0">
              <a:solidFill>
                <a:schemeClr val="tx1"/>
              </a:solidFill>
              <a:latin typeface="Times New Roman" pitchFamily="18" charset="0"/>
              <a:cs typeface="Times New Roman" pitchFamily="18" charset="0"/>
            </a:endParaRPr>
          </a:p>
          <a:p>
            <a:pPr algn="just"/>
            <a:r>
              <a:rPr lang="en-US" sz="9600" b="1" dirty="0">
                <a:solidFill>
                  <a:schemeClr val="tx1"/>
                </a:solidFill>
                <a:latin typeface="Times New Roman" pitchFamily="18" charset="0"/>
                <a:cs typeface="Times New Roman" pitchFamily="18" charset="0"/>
              </a:rPr>
              <a:t>2.8. </a:t>
            </a:r>
            <a:r>
              <a:rPr lang="en-US" sz="9600" b="1" dirty="0" err="1">
                <a:solidFill>
                  <a:schemeClr val="tx1"/>
                </a:solidFill>
                <a:latin typeface="Times New Roman" pitchFamily="18" charset="0"/>
                <a:cs typeface="Times New Roman" pitchFamily="18" charset="0"/>
              </a:rPr>
              <a:t>Davlatning</a:t>
            </a:r>
            <a:r>
              <a:rPr lang="en-US" sz="9600" b="1" dirty="0">
                <a:solidFill>
                  <a:schemeClr val="tx1"/>
                </a:solidFill>
                <a:latin typeface="Times New Roman" pitchFamily="18" charset="0"/>
                <a:cs typeface="Times New Roman" pitchFamily="18" charset="0"/>
              </a:rPr>
              <a:t> </a:t>
            </a:r>
            <a:r>
              <a:rPr lang="en-US" sz="9600" b="1" dirty="0" err="1">
                <a:solidFill>
                  <a:schemeClr val="tx1"/>
                </a:solidFill>
                <a:latin typeface="Times New Roman" pitchFamily="18" charset="0"/>
                <a:cs typeface="Times New Roman" pitchFamily="18" charset="0"/>
              </a:rPr>
              <a:t>iqtisodiy</a:t>
            </a:r>
            <a:r>
              <a:rPr lang="en-US" sz="9600" b="1" dirty="0">
                <a:solidFill>
                  <a:schemeClr val="tx1"/>
                </a:solidFill>
                <a:latin typeface="Times New Roman" pitchFamily="18" charset="0"/>
                <a:cs typeface="Times New Roman" pitchFamily="18" charset="0"/>
              </a:rPr>
              <a:t> </a:t>
            </a:r>
            <a:r>
              <a:rPr lang="en-US" sz="9600" b="1" dirty="0" err="1">
                <a:solidFill>
                  <a:schemeClr val="tx1"/>
                </a:solidFill>
                <a:latin typeface="Times New Roman" pitchFamily="18" charset="0"/>
                <a:cs typeface="Times New Roman" pitchFamily="18" charset="0"/>
              </a:rPr>
              <a:t>faoliyati</a:t>
            </a:r>
            <a:r>
              <a:rPr lang="en-US" sz="9600" b="1" dirty="0">
                <a:solidFill>
                  <a:schemeClr val="tx1"/>
                </a:solidFill>
                <a:latin typeface="Times New Roman" pitchFamily="18" charset="0"/>
                <a:cs typeface="Times New Roman" pitchFamily="18" charset="0"/>
              </a:rPr>
              <a:t> </a:t>
            </a:r>
            <a:r>
              <a:rPr lang="en-US" sz="9600" b="1" dirty="0" err="1">
                <a:solidFill>
                  <a:schemeClr val="tx1"/>
                </a:solidFill>
                <a:latin typeface="Times New Roman" pitchFamily="18" charset="0"/>
                <a:cs typeface="Times New Roman" pitchFamily="18" charset="0"/>
              </a:rPr>
              <a:t>va</a:t>
            </a:r>
            <a:r>
              <a:rPr lang="en-US" sz="9600" b="1" dirty="0">
                <a:solidFill>
                  <a:schemeClr val="tx1"/>
                </a:solidFill>
                <a:latin typeface="Times New Roman" pitchFamily="18" charset="0"/>
                <a:cs typeface="Times New Roman" pitchFamily="18" charset="0"/>
              </a:rPr>
              <a:t> </a:t>
            </a:r>
            <a:r>
              <a:rPr lang="en-US" sz="9600" b="1" dirty="0" err="1">
                <a:solidFill>
                  <a:schemeClr val="tx1"/>
                </a:solidFill>
                <a:latin typeface="Times New Roman" pitchFamily="18" charset="0"/>
                <a:cs typeface="Times New Roman" pitchFamily="18" charset="0"/>
              </a:rPr>
              <a:t>investitsiya</a:t>
            </a:r>
            <a:r>
              <a:rPr lang="en-US" sz="9600" b="1" dirty="0">
                <a:solidFill>
                  <a:schemeClr val="tx1"/>
                </a:solidFill>
                <a:latin typeface="Times New Roman" pitchFamily="18" charset="0"/>
                <a:cs typeface="Times New Roman" pitchFamily="18" charset="0"/>
              </a:rPr>
              <a:t> </a:t>
            </a:r>
            <a:r>
              <a:rPr lang="en-US" sz="9600" b="1" dirty="0" err="1">
                <a:solidFill>
                  <a:schemeClr val="tx1"/>
                </a:solidFill>
                <a:latin typeface="Times New Roman" pitchFamily="18" charset="0"/>
                <a:cs typeface="Times New Roman" pitchFamily="18" charset="0"/>
              </a:rPr>
              <a:t>loyihalari</a:t>
            </a:r>
            <a:r>
              <a:rPr lang="en-US" sz="9600" b="1" dirty="0">
                <a:solidFill>
                  <a:schemeClr val="tx1"/>
                </a:solidFill>
                <a:latin typeface="Times New Roman" pitchFamily="18" charset="0"/>
                <a:cs typeface="Times New Roman" pitchFamily="18" charset="0"/>
              </a:rPr>
              <a:t>.</a:t>
            </a:r>
          </a:p>
          <a:p>
            <a:pPr algn="just"/>
            <a:endParaRPr lang="ru-RU" dirty="0">
              <a:solidFill>
                <a:schemeClr val="tx1"/>
              </a:solidFill>
              <a:latin typeface="Times New Roman" pitchFamily="18" charset="0"/>
              <a:cs typeface="Times New Roman" pitchFamily="18" charset="0"/>
            </a:endParaRPr>
          </a:p>
          <a:p>
            <a:pPr algn="just"/>
            <a:endParaRPr lang="ru-RU" dirty="0">
              <a:solidFill>
                <a:schemeClr val="tx1"/>
              </a:solidFill>
            </a:endParaRPr>
          </a:p>
          <a:p>
            <a:r>
              <a:rPr lang="uz-Cyrl-UZ" dirty="0"/>
              <a:t> </a:t>
            </a:r>
            <a:endParaRPr lang="ru-RU" dirty="0"/>
          </a:p>
          <a:p>
            <a:endParaRPr lang="ru-RU" dirty="0"/>
          </a:p>
        </p:txBody>
      </p:sp>
      <p:pic>
        <p:nvPicPr>
          <p:cNvPr id="4" name="Picture 2" descr="Нақд пулсиз ҳисоб-китоб қилиш тартиби янгиланди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0166" y="2333766"/>
            <a:ext cx="4148423" cy="2323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Jamoa kelishuv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218" y="122830"/>
            <a:ext cx="2961564" cy="1460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5375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rgbClr val="FF0000"/>
                </a:solidFill>
                <a:latin typeface="Times New Roman" pitchFamily="18" charset="0"/>
                <a:cs typeface="Times New Roman" pitchFamily="18" charset="0"/>
              </a:rPr>
              <a:t>LOYIHANING ASOSIY ELEMENTLARI</a:t>
            </a:r>
            <a:endParaRPr lang="ru-RU" dirty="0">
              <a:solidFill>
                <a:srgbClr val="FF0000"/>
              </a:solidFill>
            </a:endParaRPr>
          </a:p>
        </p:txBody>
      </p:sp>
      <p:sp>
        <p:nvSpPr>
          <p:cNvPr id="3" name="Объект 2"/>
          <p:cNvSpPr>
            <a:spLocks noGrp="1"/>
          </p:cNvSpPr>
          <p:nvPr>
            <p:ph idx="1"/>
          </p:nvPr>
        </p:nvSpPr>
        <p:spPr/>
        <p:txBody>
          <a:bodyPr>
            <a:normAutofit fontScale="32500" lnSpcReduction="20000"/>
          </a:bodyPr>
          <a:lstStyle/>
          <a:p>
            <a:pPr algn="just"/>
            <a:r>
              <a:rPr lang="uz-Cyrl-UZ" sz="9600" dirty="0">
                <a:solidFill>
                  <a:schemeClr val="tx1"/>
                </a:solidFill>
                <a:latin typeface="Times New Roman" pitchFamily="18" charset="0"/>
                <a:cs typeface="Times New Roman" pitchFamily="18" charset="0"/>
              </a:rPr>
              <a:t>Loyihaning asosiy elementlari quyidagilardir:</a:t>
            </a:r>
            <a:endParaRPr lang="ru-RU" sz="9600" dirty="0">
              <a:solidFill>
                <a:schemeClr val="tx1"/>
              </a:solidFill>
              <a:latin typeface="Times New Roman" pitchFamily="18" charset="0"/>
              <a:cs typeface="Times New Roman" pitchFamily="18" charset="0"/>
            </a:endParaRPr>
          </a:p>
          <a:p>
            <a:pPr algn="just"/>
            <a:r>
              <a:rPr lang="uz-Cyrl-UZ" sz="9600" dirty="0">
                <a:solidFill>
                  <a:schemeClr val="tx1"/>
                </a:solidFill>
                <a:latin typeface="Times New Roman" pitchFamily="18" charset="0"/>
                <a:cs typeface="Times New Roman" pitchFamily="18" charset="0"/>
              </a:rPr>
              <a:t>Loyiha atamasi bilan quyidagi tushunchalar o</a:t>
            </a:r>
            <a:r>
              <a:rPr lang="uz-Latn-UZ" sz="9600" dirty="0">
                <a:solidFill>
                  <a:schemeClr val="tx1"/>
                </a:solidFill>
                <a:latin typeface="Times New Roman" pitchFamily="18" charset="0"/>
                <a:cs typeface="Times New Roman" pitchFamily="18" charset="0"/>
              </a:rPr>
              <a:t>‘</a:t>
            </a:r>
            <a:r>
              <a:rPr lang="uz-Cyrl-UZ" sz="9600" dirty="0">
                <a:solidFill>
                  <a:schemeClr val="tx1"/>
                </a:solidFill>
                <a:latin typeface="Times New Roman" pitchFamily="18" charset="0"/>
                <a:cs typeface="Times New Roman" pitchFamily="18" charset="0"/>
              </a:rPr>
              <a:t>zaro bog</a:t>
            </a:r>
            <a:r>
              <a:rPr lang="uz-Latn-UZ" sz="9600" dirty="0">
                <a:solidFill>
                  <a:schemeClr val="tx1"/>
                </a:solidFill>
                <a:latin typeface="Times New Roman" pitchFamily="18" charset="0"/>
                <a:cs typeface="Times New Roman" pitchFamily="18" charset="0"/>
              </a:rPr>
              <a:t>‘</a:t>
            </a:r>
            <a:r>
              <a:rPr lang="uz-Cyrl-UZ" sz="9600" dirty="0">
                <a:solidFill>
                  <a:schemeClr val="tx1"/>
                </a:solidFill>
                <a:latin typeface="Times New Roman" pitchFamily="18" charset="0"/>
                <a:cs typeface="Times New Roman" pitchFamily="18" charset="0"/>
              </a:rPr>
              <a:t>langan:</a:t>
            </a:r>
            <a:endParaRPr lang="ru-RU" sz="9600" dirty="0">
              <a:solidFill>
                <a:schemeClr val="tx1"/>
              </a:solidFill>
              <a:latin typeface="Times New Roman" pitchFamily="18" charset="0"/>
              <a:cs typeface="Times New Roman" pitchFamily="18" charset="0"/>
            </a:endParaRPr>
          </a:p>
          <a:p>
            <a:pPr algn="just"/>
            <a:r>
              <a:rPr lang="uz-Cyrl-UZ" sz="9600" dirty="0">
                <a:solidFill>
                  <a:schemeClr val="tx1"/>
                </a:solidFill>
                <a:latin typeface="Times New Roman" pitchFamily="18" charset="0"/>
                <a:cs typeface="Times New Roman" pitchFamily="18" charset="0"/>
              </a:rPr>
              <a:t>- loyiha davri (bosqichi);</a:t>
            </a:r>
            <a:endParaRPr lang="ru-RU" sz="9600" dirty="0">
              <a:solidFill>
                <a:schemeClr val="tx1"/>
              </a:solidFill>
              <a:latin typeface="Times New Roman" pitchFamily="18" charset="0"/>
              <a:cs typeface="Times New Roman" pitchFamily="18" charset="0"/>
            </a:endParaRPr>
          </a:p>
          <a:p>
            <a:pPr algn="just"/>
            <a:r>
              <a:rPr lang="uz-Cyrl-UZ" sz="9600" dirty="0">
                <a:solidFill>
                  <a:schemeClr val="tx1"/>
                </a:solidFill>
                <a:latin typeface="Times New Roman" pitchFamily="18" charset="0"/>
                <a:cs typeface="Times New Roman" pitchFamily="18" charset="0"/>
              </a:rPr>
              <a:t>- loyiha tahlili;</a:t>
            </a:r>
            <a:endParaRPr lang="ru-RU" sz="9600" dirty="0">
              <a:solidFill>
                <a:schemeClr val="tx1"/>
              </a:solidFill>
              <a:latin typeface="Times New Roman" pitchFamily="18" charset="0"/>
              <a:cs typeface="Times New Roman" pitchFamily="18" charset="0"/>
            </a:endParaRPr>
          </a:p>
          <a:p>
            <a:pPr algn="just"/>
            <a:r>
              <a:rPr lang="uz-Cyrl-UZ" sz="9600" dirty="0">
                <a:solidFill>
                  <a:schemeClr val="tx1"/>
                </a:solidFill>
                <a:latin typeface="Times New Roman" pitchFamily="18" charset="0"/>
                <a:cs typeface="Times New Roman" pitchFamily="18" charset="0"/>
              </a:rPr>
              <a:t>- loyiha menejmenti;</a:t>
            </a:r>
            <a:endParaRPr lang="ru-RU" sz="9600" dirty="0">
              <a:solidFill>
                <a:schemeClr val="tx1"/>
              </a:solidFill>
              <a:latin typeface="Times New Roman" pitchFamily="18" charset="0"/>
              <a:cs typeface="Times New Roman" pitchFamily="18" charset="0"/>
            </a:endParaRPr>
          </a:p>
          <a:p>
            <a:pPr algn="just"/>
            <a:r>
              <a:rPr lang="uz-Cyrl-UZ" sz="9600" dirty="0">
                <a:solidFill>
                  <a:schemeClr val="tx1"/>
                </a:solidFill>
                <a:latin typeface="Times New Roman" pitchFamily="18" charset="0"/>
                <a:cs typeface="Times New Roman" pitchFamily="18" charset="0"/>
              </a:rPr>
              <a:t>- loyihani moliyalashtirish.</a:t>
            </a:r>
            <a:endParaRPr lang="ru-RU" sz="9600" dirty="0">
              <a:solidFill>
                <a:schemeClr val="tx1"/>
              </a:solidFill>
              <a:latin typeface="Times New Roman" pitchFamily="18" charset="0"/>
              <a:cs typeface="Times New Roman" pitchFamily="18" charset="0"/>
            </a:endParaRPr>
          </a:p>
          <a:p>
            <a:endParaRPr lang="ru-RU" dirty="0"/>
          </a:p>
        </p:txBody>
      </p:sp>
      <p:pic>
        <p:nvPicPr>
          <p:cNvPr id="4" name="Picture 2" descr="Комиссия по трудовым спорам (КТС) на предприятии или в организац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4072" y="3316406"/>
            <a:ext cx="5882187" cy="2996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0739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rgbClr val="00B050"/>
                </a:solidFill>
                <a:latin typeface="Times New Roman" pitchFamily="18" charset="0"/>
                <a:cs typeface="Times New Roman" pitchFamily="18" charset="0"/>
              </a:rPr>
              <a:t>LOYIHANI BELGILOVCHI OMILLAR</a:t>
            </a:r>
            <a:endParaRPr lang="ru-RU" dirty="0">
              <a:solidFill>
                <a:srgbClr val="00B050"/>
              </a:solidFill>
            </a:endParaRPr>
          </a:p>
        </p:txBody>
      </p:sp>
      <p:sp>
        <p:nvSpPr>
          <p:cNvPr id="3" name="Объект 2"/>
          <p:cNvSpPr>
            <a:spLocks noGrp="1"/>
          </p:cNvSpPr>
          <p:nvPr>
            <p:ph idx="1"/>
          </p:nvPr>
        </p:nvSpPr>
        <p:spPr>
          <a:xfrm>
            <a:off x="677334" y="1405719"/>
            <a:ext cx="8596668" cy="4635643"/>
          </a:xfrm>
        </p:spPr>
        <p:txBody>
          <a:bodyPr/>
          <a:lstStyle/>
          <a:p>
            <a:pPr algn="ctr"/>
            <a:r>
              <a:rPr lang="uz-Cyrl-UZ" dirty="0"/>
              <a:t>HAR BIR LOYIHANI BELGILOVCHI 4-ASOSIY OMIL MAVJUD:</a:t>
            </a:r>
            <a:endParaRPr lang="ru-RU" dirty="0"/>
          </a:p>
          <a:p>
            <a:r>
              <a:rPr lang="uz-Cyrl-UZ" u="sng" dirty="0">
                <a:solidFill>
                  <a:srgbClr val="0070C0"/>
                </a:solidFill>
              </a:rPr>
              <a:t>1. Loyiha ko</a:t>
            </a:r>
            <a:r>
              <a:rPr lang="uz-Latn-UZ" u="sng" dirty="0">
                <a:solidFill>
                  <a:srgbClr val="0070C0"/>
                </a:solidFill>
              </a:rPr>
              <a:t>‘</a:t>
            </a:r>
            <a:r>
              <a:rPr lang="uz-Cyrl-UZ" u="sng" dirty="0">
                <a:solidFill>
                  <a:srgbClr val="0070C0"/>
                </a:solidFill>
              </a:rPr>
              <a:t>lami (kichik loyiha, megaloyiha)</a:t>
            </a:r>
            <a:endParaRPr lang="ru-RU" u="sng" dirty="0">
              <a:solidFill>
                <a:srgbClr val="0070C0"/>
              </a:solidFill>
            </a:endParaRPr>
          </a:p>
          <a:p>
            <a:r>
              <a:rPr lang="uz-Cyrl-UZ" dirty="0">
                <a:solidFill>
                  <a:srgbClr val="0070C0"/>
                </a:solidFill>
              </a:rPr>
              <a:t>- kichik loyiha – ko</a:t>
            </a:r>
            <a:r>
              <a:rPr lang="uz-Latn-UZ" dirty="0">
                <a:solidFill>
                  <a:srgbClr val="0070C0"/>
                </a:solidFill>
              </a:rPr>
              <a:t>‘</a:t>
            </a:r>
            <a:r>
              <a:rPr lang="uz-Cyrl-UZ" dirty="0">
                <a:solidFill>
                  <a:srgbClr val="0070C0"/>
                </a:solidFill>
              </a:rPr>
              <a:t>lamiga ko</a:t>
            </a:r>
            <a:r>
              <a:rPr lang="uz-Latn-UZ" dirty="0">
                <a:solidFill>
                  <a:srgbClr val="0070C0"/>
                </a:solidFill>
              </a:rPr>
              <a:t>‘</a:t>
            </a:r>
            <a:r>
              <a:rPr lang="uz-Cyrl-UZ" dirty="0">
                <a:solidFill>
                  <a:srgbClr val="0070C0"/>
                </a:solidFill>
              </a:rPr>
              <a:t>ra katta bo</a:t>
            </a:r>
            <a:r>
              <a:rPr lang="uz-Latn-UZ" dirty="0">
                <a:solidFill>
                  <a:srgbClr val="0070C0"/>
                </a:solidFill>
              </a:rPr>
              <a:t>‘</a:t>
            </a:r>
            <a:r>
              <a:rPr lang="uz-Cyrl-UZ" dirty="0">
                <a:solidFill>
                  <a:srgbClr val="0070C0"/>
                </a:solidFill>
              </a:rPr>
              <a:t>lmagan sodda va cheklangan hajmdagi, (qiymati </a:t>
            </a:r>
            <a:r>
              <a:rPr lang="uz-Latn-UZ" dirty="0">
                <a:solidFill>
                  <a:srgbClr val="0070C0"/>
                </a:solidFill>
              </a:rPr>
              <a:t>$</a:t>
            </a:r>
            <a:r>
              <a:rPr lang="uz-Cyrl-UZ" dirty="0">
                <a:solidFill>
                  <a:srgbClr val="0070C0"/>
                </a:solidFill>
              </a:rPr>
              <a:t>15 mln.gacha bo</a:t>
            </a:r>
            <a:r>
              <a:rPr lang="uz-Latn-UZ" dirty="0">
                <a:solidFill>
                  <a:srgbClr val="0070C0"/>
                </a:solidFill>
              </a:rPr>
              <a:t>‘</a:t>
            </a:r>
            <a:r>
              <a:rPr lang="uz-Cyrl-UZ" dirty="0">
                <a:solidFill>
                  <a:srgbClr val="0070C0"/>
                </a:solidFill>
              </a:rPr>
              <a:t>lgan loyihalar);</a:t>
            </a:r>
            <a:endParaRPr lang="ru-RU" dirty="0">
              <a:solidFill>
                <a:srgbClr val="0070C0"/>
              </a:solidFill>
            </a:endParaRPr>
          </a:p>
          <a:p>
            <a:r>
              <a:rPr lang="uz-Cyrl-UZ" dirty="0">
                <a:solidFill>
                  <a:srgbClr val="0070C0"/>
                </a:solidFill>
              </a:rPr>
              <a:t>- megaloyihalar maqsadli dasturlar bo</a:t>
            </a:r>
            <a:r>
              <a:rPr lang="uz-Latn-UZ" dirty="0">
                <a:solidFill>
                  <a:srgbClr val="0070C0"/>
                </a:solidFill>
              </a:rPr>
              <a:t>‘</a:t>
            </a:r>
            <a:r>
              <a:rPr lang="uz-Cyrl-UZ" dirty="0">
                <a:solidFill>
                  <a:srgbClr val="0070C0"/>
                </a:solidFill>
              </a:rPr>
              <a:t>lib, maqsadlar umumiyligi, resurslar va vaqt bo</a:t>
            </a:r>
            <a:r>
              <a:rPr lang="uz-Latn-UZ" dirty="0">
                <a:solidFill>
                  <a:srgbClr val="0070C0"/>
                </a:solidFill>
              </a:rPr>
              <a:t>‘</a:t>
            </a:r>
            <a:r>
              <a:rPr lang="uz-Cyrl-UZ" dirty="0">
                <a:solidFill>
                  <a:srgbClr val="0070C0"/>
                </a:solidFill>
              </a:rPr>
              <a:t>yicha o</a:t>
            </a:r>
            <a:r>
              <a:rPr lang="uz-Latn-UZ" dirty="0">
                <a:solidFill>
                  <a:srgbClr val="0070C0"/>
                </a:solidFill>
              </a:rPr>
              <a:t>‘</a:t>
            </a:r>
            <a:r>
              <a:rPr lang="uz-Cyrl-UZ" dirty="0">
                <a:solidFill>
                  <a:srgbClr val="0070C0"/>
                </a:solidFill>
              </a:rPr>
              <a:t>zaro bog</a:t>
            </a:r>
            <a:r>
              <a:rPr lang="uz-Latn-UZ" dirty="0">
                <a:solidFill>
                  <a:srgbClr val="0070C0"/>
                </a:solidFill>
              </a:rPr>
              <a:t>‘</a:t>
            </a:r>
            <a:r>
              <a:rPr lang="uz-Cyrl-UZ" dirty="0">
                <a:solidFill>
                  <a:srgbClr val="0070C0"/>
                </a:solidFill>
              </a:rPr>
              <a:t>langan bir necha loyihani o</a:t>
            </a:r>
            <a:r>
              <a:rPr lang="uz-Latn-UZ" dirty="0">
                <a:solidFill>
                  <a:srgbClr val="0070C0"/>
                </a:solidFill>
              </a:rPr>
              <a:t>‘</a:t>
            </a:r>
            <a:r>
              <a:rPr lang="uz-Cyrl-UZ" dirty="0">
                <a:solidFill>
                  <a:srgbClr val="0070C0"/>
                </a:solidFill>
              </a:rPr>
              <a:t>z ichiga oladi.</a:t>
            </a:r>
            <a:endParaRPr lang="ru-RU" dirty="0">
              <a:solidFill>
                <a:srgbClr val="0070C0"/>
              </a:solidFill>
            </a:endParaRPr>
          </a:p>
          <a:p>
            <a:r>
              <a:rPr lang="uz-Cyrl-UZ" dirty="0">
                <a:solidFill>
                  <a:srgbClr val="0070C0"/>
                </a:solidFill>
              </a:rPr>
              <a:t>Bunday loyihaning qiymati </a:t>
            </a:r>
            <a:r>
              <a:rPr lang="uz-Latn-UZ" dirty="0">
                <a:solidFill>
                  <a:srgbClr val="0070C0"/>
                </a:solidFill>
              </a:rPr>
              <a:t>$</a:t>
            </a:r>
            <a:r>
              <a:rPr lang="uz-Cyrl-UZ" dirty="0">
                <a:solidFill>
                  <a:srgbClr val="0070C0"/>
                </a:solidFill>
              </a:rPr>
              <a:t>15 mln.dan 1 mlrd. gacha yoki mehnat sig</a:t>
            </a:r>
            <a:r>
              <a:rPr lang="uz-Latn-UZ" dirty="0">
                <a:solidFill>
                  <a:srgbClr val="0070C0"/>
                </a:solidFill>
              </a:rPr>
              <a:t>‘</a:t>
            </a:r>
            <a:r>
              <a:rPr lang="uz-Cyrl-UZ" dirty="0">
                <a:solidFill>
                  <a:srgbClr val="0070C0"/>
                </a:solidFill>
              </a:rPr>
              <a:t>imi 20 mln. kishi soatidan ko</a:t>
            </a:r>
            <a:r>
              <a:rPr lang="uz-Latn-UZ" dirty="0">
                <a:solidFill>
                  <a:srgbClr val="0070C0"/>
                </a:solidFill>
              </a:rPr>
              <a:t>‘</a:t>
            </a:r>
            <a:r>
              <a:rPr lang="uz-Cyrl-UZ" dirty="0">
                <a:solidFill>
                  <a:srgbClr val="0070C0"/>
                </a:solidFill>
              </a:rPr>
              <a:t>p bo</a:t>
            </a:r>
            <a:r>
              <a:rPr lang="uz-Latn-UZ" dirty="0">
                <a:solidFill>
                  <a:srgbClr val="0070C0"/>
                </a:solidFill>
              </a:rPr>
              <a:t>‘</a:t>
            </a:r>
            <a:r>
              <a:rPr lang="uz-Cyrl-UZ" dirty="0">
                <a:solidFill>
                  <a:srgbClr val="0070C0"/>
                </a:solidFill>
              </a:rPr>
              <a:t>ladi.</a:t>
            </a:r>
            <a:endParaRPr lang="ru-RU" dirty="0">
              <a:solidFill>
                <a:srgbClr val="0070C0"/>
              </a:solidFill>
            </a:endParaRPr>
          </a:p>
          <a:p>
            <a:r>
              <a:rPr lang="uz-Cyrl-UZ" u="sng" dirty="0">
                <a:solidFill>
                  <a:srgbClr val="FF0000"/>
                </a:solidFill>
              </a:rPr>
              <a:t>2. Amalga oshirish muddatlari (qisqa muddatli, o</a:t>
            </a:r>
            <a:r>
              <a:rPr lang="uz-Latn-UZ" u="sng" dirty="0">
                <a:solidFill>
                  <a:srgbClr val="FF0000"/>
                </a:solidFill>
              </a:rPr>
              <a:t>‘</a:t>
            </a:r>
            <a:r>
              <a:rPr lang="uz-Cyrl-UZ" u="sng" dirty="0">
                <a:solidFill>
                  <a:srgbClr val="FF0000"/>
                </a:solidFill>
              </a:rPr>
              <a:t>rta muddatli va uzoq </a:t>
            </a:r>
            <a:r>
              <a:rPr lang="uz-Cyrl-UZ" dirty="0">
                <a:solidFill>
                  <a:srgbClr val="FF0000"/>
                </a:solidFill>
              </a:rPr>
              <a:t>muddatli loyihalar).</a:t>
            </a:r>
            <a:endParaRPr lang="ru-RU" dirty="0">
              <a:solidFill>
                <a:srgbClr val="FF0000"/>
              </a:solidFill>
            </a:endParaRPr>
          </a:p>
          <a:p>
            <a:r>
              <a:rPr lang="uz-Cyrl-UZ" u="sng" dirty="0">
                <a:solidFill>
                  <a:srgbClr val="002060"/>
                </a:solidFill>
                <a:latin typeface="Times New Roman" pitchFamily="18" charset="0"/>
                <a:cs typeface="Times New Roman" pitchFamily="18" charset="0"/>
              </a:rPr>
              <a:t>3</a:t>
            </a:r>
            <a:r>
              <a:rPr lang="uz-Cyrl-UZ" u="sng" dirty="0">
                <a:solidFill>
                  <a:srgbClr val="002060"/>
                </a:solidFill>
              </a:rPr>
              <a:t>. Sifatli (deffektsiz loyiha).</a:t>
            </a:r>
            <a:endParaRPr lang="ru-RU" u="sng" dirty="0">
              <a:solidFill>
                <a:srgbClr val="002060"/>
              </a:solidFill>
            </a:endParaRPr>
          </a:p>
          <a:p>
            <a:r>
              <a:rPr lang="uz-Cyrl-UZ" u="sng" dirty="0">
                <a:solidFill>
                  <a:srgbClr val="7030A0"/>
                </a:solidFill>
              </a:rPr>
              <a:t>4. Resurslarning cheklanganligi (multiloyiha).</a:t>
            </a:r>
            <a:endParaRPr lang="ru-RU" u="sng" dirty="0">
              <a:solidFill>
                <a:srgbClr val="7030A0"/>
              </a:solidFill>
            </a:endParaRPr>
          </a:p>
          <a:p>
            <a:endParaRPr lang="ru-RU" u="sng" dirty="0"/>
          </a:p>
        </p:txBody>
      </p:sp>
      <p:pic>
        <p:nvPicPr>
          <p:cNvPr id="4" name="Picture 5" descr="i?id=203668848-40-72&amp;n=2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2050" y="776945"/>
            <a:ext cx="2629120" cy="462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003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latin typeface="Times New Roman" pitchFamily="18" charset="0"/>
                <a:cs typeface="Times New Roman" pitchFamily="18" charset="0"/>
              </a:rPr>
              <a:t>LOYIHANING ASOSIY XUSUSIYATLARI</a:t>
            </a:r>
            <a:endParaRPr lang="ru-RU" dirty="0"/>
          </a:p>
        </p:txBody>
      </p:sp>
      <p:sp>
        <p:nvSpPr>
          <p:cNvPr id="3" name="Объект 2"/>
          <p:cNvSpPr>
            <a:spLocks noGrp="1"/>
          </p:cNvSpPr>
          <p:nvPr>
            <p:ph idx="1"/>
          </p:nvPr>
        </p:nvSpPr>
        <p:spPr/>
        <p:txBody>
          <a:bodyPr>
            <a:normAutofit fontScale="32500" lnSpcReduction="20000"/>
          </a:bodyPr>
          <a:lstStyle/>
          <a:p>
            <a:pPr algn="just"/>
            <a:r>
              <a:rPr lang="uz-Cyrl-UZ" sz="9600" dirty="0">
                <a:solidFill>
                  <a:schemeClr val="tx1"/>
                </a:solidFill>
                <a:latin typeface="Times New Roman" pitchFamily="18" charset="0"/>
                <a:cs typeface="Times New Roman" pitchFamily="18" charset="0"/>
              </a:rPr>
              <a:t>Loyihalarning asosiy xususiyatlari quyidagilardir:</a:t>
            </a:r>
            <a:endParaRPr lang="ru-RU" sz="9600" dirty="0">
              <a:solidFill>
                <a:schemeClr val="tx1"/>
              </a:solidFill>
              <a:latin typeface="Times New Roman" pitchFamily="18" charset="0"/>
              <a:cs typeface="Times New Roman" pitchFamily="18" charset="0"/>
            </a:endParaRPr>
          </a:p>
          <a:p>
            <a:pPr algn="just"/>
            <a:r>
              <a:rPr lang="uz-Cyrl-UZ" sz="9600" dirty="0">
                <a:solidFill>
                  <a:schemeClr val="tx1"/>
                </a:solidFill>
                <a:latin typeface="Times New Roman" pitchFamily="18" charset="0"/>
                <a:cs typeface="Times New Roman" pitchFamily="18" charset="0"/>
              </a:rPr>
              <a:t>1. Vaqt bo</a:t>
            </a:r>
            <a:r>
              <a:rPr lang="uz-Latn-UZ" sz="9600" dirty="0">
                <a:solidFill>
                  <a:schemeClr val="tx1"/>
                </a:solidFill>
                <a:latin typeface="Times New Roman" pitchFamily="18" charset="0"/>
                <a:cs typeface="Times New Roman" pitchFamily="18" charset="0"/>
              </a:rPr>
              <a:t>‘</a:t>
            </a:r>
            <a:r>
              <a:rPr lang="uz-Cyrl-UZ" sz="9600" dirty="0">
                <a:solidFill>
                  <a:schemeClr val="tx1"/>
                </a:solidFill>
                <a:latin typeface="Times New Roman" pitchFamily="18" charset="0"/>
                <a:cs typeface="Times New Roman" pitchFamily="18" charset="0"/>
              </a:rPr>
              <a:t>yicha cheklanganligi – loyihani ishlab chiqish hamda amalga oshirish muddatlarining cheklanganligi.</a:t>
            </a:r>
            <a:endParaRPr lang="ru-RU" sz="9600" dirty="0">
              <a:solidFill>
                <a:schemeClr val="tx1"/>
              </a:solidFill>
              <a:latin typeface="Times New Roman" pitchFamily="18" charset="0"/>
              <a:cs typeface="Times New Roman" pitchFamily="18" charset="0"/>
            </a:endParaRPr>
          </a:p>
          <a:p>
            <a:pPr algn="just"/>
            <a:r>
              <a:rPr lang="uz-Cyrl-UZ" sz="9600" dirty="0">
                <a:solidFill>
                  <a:schemeClr val="tx1"/>
                </a:solidFill>
                <a:latin typeface="Times New Roman" pitchFamily="18" charset="0"/>
                <a:cs typeface="Times New Roman" pitchFamily="18" charset="0"/>
              </a:rPr>
              <a:t>2. Alohida faoliyat turlari bilan bog</a:t>
            </a:r>
            <a:r>
              <a:rPr lang="uz-Latn-UZ" sz="9600" dirty="0">
                <a:solidFill>
                  <a:schemeClr val="tx1"/>
                </a:solidFill>
                <a:latin typeface="Times New Roman" pitchFamily="18" charset="0"/>
                <a:cs typeface="Times New Roman" pitchFamily="18" charset="0"/>
              </a:rPr>
              <a:t>‘</a:t>
            </a:r>
            <a:r>
              <a:rPr lang="uz-Cyrl-UZ" sz="9600" dirty="0">
                <a:solidFill>
                  <a:schemeClr val="tx1"/>
                </a:solidFill>
                <a:latin typeface="Times New Roman" pitchFamily="18" charset="0"/>
                <a:cs typeface="Times New Roman" pitchFamily="18" charset="0"/>
              </a:rPr>
              <a:t>liq hodisalarning aniq belgilangan ketma-ketligi.</a:t>
            </a:r>
            <a:endParaRPr lang="ru-RU" sz="9600" dirty="0">
              <a:solidFill>
                <a:schemeClr val="tx1"/>
              </a:solidFill>
              <a:latin typeface="Times New Roman" pitchFamily="18" charset="0"/>
              <a:cs typeface="Times New Roman" pitchFamily="18" charset="0"/>
            </a:endParaRPr>
          </a:p>
          <a:p>
            <a:pPr algn="just"/>
            <a:r>
              <a:rPr lang="uz-Cyrl-UZ" sz="9600" dirty="0">
                <a:solidFill>
                  <a:schemeClr val="tx1"/>
                </a:solidFill>
                <a:latin typeface="Times New Roman" pitchFamily="18" charset="0"/>
                <a:cs typeface="Times New Roman" pitchFamily="18" charset="0"/>
              </a:rPr>
              <a:t>3. Maqsadga yo</a:t>
            </a:r>
            <a:r>
              <a:rPr lang="uz-Latn-UZ" sz="9600" dirty="0">
                <a:solidFill>
                  <a:schemeClr val="tx1"/>
                </a:solidFill>
                <a:latin typeface="Times New Roman" pitchFamily="18" charset="0"/>
                <a:cs typeface="Times New Roman" pitchFamily="18" charset="0"/>
              </a:rPr>
              <a:t>‘</a:t>
            </a:r>
            <a:r>
              <a:rPr lang="uz-Cyrl-UZ" sz="9600" dirty="0">
                <a:solidFill>
                  <a:schemeClr val="tx1"/>
                </a:solidFill>
                <a:latin typeface="Times New Roman" pitchFamily="18" charset="0"/>
                <a:cs typeface="Times New Roman" pitchFamily="18" charset="0"/>
              </a:rPr>
              <a:t>naltirilganligi</a:t>
            </a:r>
            <a:endParaRPr lang="ru-RU" dirty="0"/>
          </a:p>
        </p:txBody>
      </p:sp>
      <p:pic>
        <p:nvPicPr>
          <p:cNvPr id="4" name="Picture 2" descr="O'zbekistonda investitsiyalar: qaerga investitsiya qilish kera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4250" y="292662"/>
            <a:ext cx="2442949" cy="295550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2" descr="2020-2022 yillar uchun investitsiya dasturi qabul qilindi | NORMA.U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descr="2020-2022 yillar uchun investitsiya dasturi qabul qilindi | NORMA.UZ"/>
          <p:cNvPicPr/>
          <p:nvPr/>
        </p:nvPicPr>
        <p:blipFill>
          <a:blip r:embed="rId3">
            <a:extLst>
              <a:ext uri="{28A0092B-C50C-407E-A947-70E740481C1C}">
                <a14:useLocalDpi xmlns:a14="http://schemas.microsoft.com/office/drawing/2010/main" val="0"/>
              </a:ext>
            </a:extLst>
          </a:blip>
          <a:srcRect/>
          <a:stretch>
            <a:fillRect/>
          </a:stretch>
        </p:blipFill>
        <p:spPr bwMode="auto">
          <a:xfrm>
            <a:off x="8386445" y="4714875"/>
            <a:ext cx="3805555" cy="2143125"/>
          </a:xfrm>
          <a:prstGeom prst="rect">
            <a:avLst/>
          </a:prstGeom>
          <a:noFill/>
          <a:ln>
            <a:noFill/>
          </a:ln>
        </p:spPr>
      </p:pic>
    </p:spTree>
    <p:extLst>
      <p:ext uri="{BB962C8B-B14F-4D97-AF65-F5344CB8AC3E}">
        <p14:creationId xmlns:p14="http://schemas.microsoft.com/office/powerpoint/2010/main" val="29204117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Times New Roman" pitchFamily="18" charset="0"/>
                <a:cs typeface="Times New Roman" pitchFamily="18" charset="0"/>
              </a:rPr>
              <a:t>LOYIHA TUSHUNCHASI</a:t>
            </a:r>
            <a:endParaRPr lang="ru-RU" b="1" dirty="0"/>
          </a:p>
        </p:txBody>
      </p:sp>
      <p:sp>
        <p:nvSpPr>
          <p:cNvPr id="3" name="Объект 2"/>
          <p:cNvSpPr>
            <a:spLocks noGrp="1"/>
          </p:cNvSpPr>
          <p:nvPr>
            <p:ph idx="1"/>
          </p:nvPr>
        </p:nvSpPr>
        <p:spPr>
          <a:xfrm>
            <a:off x="726871" y="1282891"/>
            <a:ext cx="8596668" cy="4744824"/>
          </a:xfrm>
        </p:spPr>
        <p:txBody>
          <a:bodyPr>
            <a:normAutofit/>
          </a:bodyPr>
          <a:lstStyle/>
          <a:p>
            <a:r>
              <a:rPr lang="en-US" sz="2400" b="1" dirty="0" err="1" smtClean="0">
                <a:solidFill>
                  <a:srgbClr val="7030A0"/>
                </a:solidFill>
                <a:latin typeface="Times New Roman" pitchFamily="18" charset="0"/>
                <a:cs typeface="Times New Roman" pitchFamily="18" charset="0"/>
              </a:rPr>
              <a:t>Loyiha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tushunchasi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uch</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ma’noda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qo</a:t>
            </a:r>
            <a:r>
              <a:rPr lang="uz-Latn-UZ" sz="2400" b="1" dirty="0" smtClean="0">
                <a:solidFill>
                  <a:srgbClr val="7030A0"/>
                </a:solidFill>
                <a:latin typeface="Times New Roman" pitchFamily="18" charset="0"/>
                <a:cs typeface="Times New Roman" pitchFamily="18" charset="0"/>
              </a:rPr>
              <a:t>‘</a:t>
            </a:r>
            <a:r>
              <a:rPr lang="en-US" sz="2400" b="1" dirty="0" err="1" smtClean="0">
                <a:solidFill>
                  <a:srgbClr val="7030A0"/>
                </a:solidFill>
                <a:latin typeface="Times New Roman" pitchFamily="18" charset="0"/>
                <a:cs typeface="Times New Roman" pitchFamily="18" charset="0"/>
              </a:rPr>
              <a:t>llaniladi</a:t>
            </a:r>
            <a:r>
              <a:rPr lang="en-US" sz="2400" b="1" dirty="0" smtClean="0">
                <a:solidFill>
                  <a:srgbClr val="7030A0"/>
                </a:solidFill>
                <a:latin typeface="Times New Roman" pitchFamily="18" charset="0"/>
                <a:cs typeface="Times New Roman" pitchFamily="18" charset="0"/>
              </a:rPr>
              <a:t>:</a:t>
            </a:r>
            <a:endParaRPr lang="ru-RU" sz="2400" b="1" dirty="0" smtClean="0">
              <a:solidFill>
                <a:srgbClr val="7030A0"/>
              </a:solidFill>
              <a:latin typeface="Times New Roman" pitchFamily="18" charset="0"/>
              <a:cs typeface="Times New Roman" pitchFamily="18" charset="0"/>
            </a:endParaRPr>
          </a:p>
          <a:p>
            <a:r>
              <a:rPr lang="en-US" sz="2400" b="1" dirty="0" smtClean="0">
                <a:solidFill>
                  <a:srgbClr val="7030A0"/>
                </a:solidFill>
                <a:latin typeface="Times New Roman" pitchFamily="18" charset="0"/>
                <a:cs typeface="Times New Roman" pitchFamily="18" charset="0"/>
              </a:rPr>
              <a:t>1. </a:t>
            </a:r>
            <a:r>
              <a:rPr lang="en-US" sz="2400" b="1" dirty="0" err="1" smtClean="0">
                <a:solidFill>
                  <a:srgbClr val="7030A0"/>
                </a:solidFill>
                <a:latin typeface="Times New Roman" pitchFamily="18" charset="0"/>
                <a:cs typeface="Times New Roman" pitchFamily="18" charset="0"/>
              </a:rPr>
              <a:t>Belgilangan</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maqsadlarni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amalga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oshirishga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qaratilgan</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xatti-harakatlar</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majmuini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amalga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oshirishni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ko</a:t>
            </a:r>
            <a:r>
              <a:rPr lang="uz-Latn-UZ" sz="2400" b="1" dirty="0" smtClean="0">
                <a:solidFill>
                  <a:srgbClr val="7030A0"/>
                </a:solidFill>
                <a:latin typeface="Times New Roman" pitchFamily="18" charset="0"/>
                <a:cs typeface="Times New Roman" pitchFamily="18" charset="0"/>
              </a:rPr>
              <a:t>‘</a:t>
            </a:r>
            <a:r>
              <a:rPr lang="en-US" sz="2400" b="1" dirty="0" err="1" smtClean="0">
                <a:solidFill>
                  <a:srgbClr val="7030A0"/>
                </a:solidFill>
                <a:latin typeface="Times New Roman" pitchFamily="18" charset="0"/>
                <a:cs typeface="Times New Roman" pitchFamily="18" charset="0"/>
              </a:rPr>
              <a:t>zda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tutuvchi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ish</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faoliyat</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tadbir</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sifatida</a:t>
            </a:r>
            <a:r>
              <a:rPr lang="en-US" sz="2400" b="1" dirty="0" smtClean="0">
                <a:solidFill>
                  <a:srgbClr val="7030A0"/>
                </a:solidFill>
                <a:latin typeface="Times New Roman" pitchFamily="18" charset="0"/>
                <a:cs typeface="Times New Roman" pitchFamily="18" charset="0"/>
              </a:rPr>
              <a:t>.</a:t>
            </a:r>
            <a:endParaRPr lang="ru-RU" sz="2400" b="1" dirty="0" smtClean="0">
              <a:solidFill>
                <a:srgbClr val="7030A0"/>
              </a:solidFill>
              <a:latin typeface="Times New Roman" pitchFamily="18" charset="0"/>
              <a:cs typeface="Times New Roman" pitchFamily="18" charset="0"/>
            </a:endParaRPr>
          </a:p>
          <a:p>
            <a:r>
              <a:rPr lang="en-US" sz="2400" b="1" dirty="0" smtClean="0">
                <a:solidFill>
                  <a:srgbClr val="7030A0"/>
                </a:solidFill>
                <a:latin typeface="Times New Roman" pitchFamily="18" charset="0"/>
                <a:cs typeface="Times New Roman" pitchFamily="18" charset="0"/>
              </a:rPr>
              <a:t>2. Bu </a:t>
            </a:r>
            <a:r>
              <a:rPr lang="en-US" sz="2400" b="1" dirty="0" err="1" smtClean="0">
                <a:solidFill>
                  <a:srgbClr val="7030A0"/>
                </a:solidFill>
                <a:latin typeface="Times New Roman" pitchFamily="18" charset="0"/>
                <a:cs typeface="Times New Roman" pitchFamily="18" charset="0"/>
              </a:rPr>
              <a:t>faoliyatni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amalga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oshirish</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uchun</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zarur</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bo</a:t>
            </a:r>
            <a:r>
              <a:rPr lang="uz-Latn-UZ" sz="2400" b="1" dirty="0" smtClean="0">
                <a:solidFill>
                  <a:srgbClr val="7030A0"/>
                </a:solidFill>
                <a:latin typeface="Times New Roman" pitchFamily="18" charset="0"/>
                <a:cs typeface="Times New Roman" pitchFamily="18" charset="0"/>
              </a:rPr>
              <a:t>‘</a:t>
            </a:r>
            <a:r>
              <a:rPr lang="en-US" sz="2400" b="1" dirty="0" err="1" smtClean="0">
                <a:solidFill>
                  <a:srgbClr val="7030A0"/>
                </a:solidFill>
                <a:latin typeface="Times New Roman" pitchFamily="18" charset="0"/>
                <a:cs typeface="Times New Roman" pitchFamily="18" charset="0"/>
              </a:rPr>
              <a:t>lgan</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tashkiliy-huquqiy</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va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hisob-moliya</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hujjatlari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tizimi</a:t>
            </a:r>
            <a:r>
              <a:rPr lang="en-US" sz="2400" b="1" dirty="0" smtClean="0">
                <a:solidFill>
                  <a:srgbClr val="7030A0"/>
                </a:solidFill>
                <a:latin typeface="Times New Roman" pitchFamily="18" charset="0"/>
                <a:cs typeface="Times New Roman" pitchFamily="18" charset="0"/>
              </a:rPr>
              <a:t> </a:t>
            </a:r>
            <a:r>
              <a:rPr lang="en-US" sz="2400" b="1" dirty="0" err="1" smtClean="0">
                <a:solidFill>
                  <a:srgbClr val="7030A0"/>
                </a:solidFill>
                <a:latin typeface="Times New Roman" pitchFamily="18" charset="0"/>
                <a:cs typeface="Times New Roman" pitchFamily="18" charset="0"/>
              </a:rPr>
              <a:t>sifatida</a:t>
            </a:r>
            <a:r>
              <a:rPr lang="en-US" sz="2400" b="1" dirty="0" smtClean="0">
                <a:solidFill>
                  <a:srgbClr val="7030A0"/>
                </a:solidFill>
                <a:latin typeface="Times New Roman" pitchFamily="18" charset="0"/>
                <a:cs typeface="Times New Roman" pitchFamily="18" charset="0"/>
              </a:rPr>
              <a:t>.</a:t>
            </a:r>
            <a:endParaRPr lang="ru-RU" sz="2400" b="1" dirty="0" smtClean="0">
              <a:solidFill>
                <a:srgbClr val="7030A0"/>
              </a:solidFill>
              <a:latin typeface="Times New Roman" pitchFamily="18" charset="0"/>
              <a:cs typeface="Times New Roman" pitchFamily="18" charset="0"/>
            </a:endParaRPr>
          </a:p>
          <a:p>
            <a:r>
              <a:rPr lang="en-US" sz="2400" b="1" dirty="0" smtClean="0">
                <a:solidFill>
                  <a:srgbClr val="7030A0"/>
                </a:solidFill>
                <a:latin typeface="Times New Roman" pitchFamily="18" charset="0"/>
                <a:cs typeface="Times New Roman" pitchFamily="18" charset="0"/>
              </a:rPr>
              <a:t>3</a:t>
            </a:r>
            <a:r>
              <a:rPr lang="en-US" sz="2400" b="1" dirty="0">
                <a:solidFill>
                  <a:srgbClr val="7030A0"/>
                </a:solidFill>
                <a:latin typeface="Times New Roman" pitchFamily="18" charset="0"/>
                <a:cs typeface="Times New Roman" pitchFamily="18" charset="0"/>
              </a:rPr>
              <a:t>. O</a:t>
            </a:r>
            <a:r>
              <a:rPr lang="uz-Latn-UZ" sz="2400" b="1" dirty="0">
                <a:solidFill>
                  <a:srgbClr val="7030A0"/>
                </a:solidFill>
                <a:latin typeface="Times New Roman" pitchFamily="18" charset="0"/>
                <a:cs typeface="Times New Roman" pitchFamily="18" charset="0"/>
              </a:rPr>
              <a:t>‘</a:t>
            </a:r>
            <a:r>
              <a:rPr lang="en-US" sz="2400" b="1" dirty="0" err="1">
                <a:solidFill>
                  <a:srgbClr val="7030A0"/>
                </a:solidFill>
                <a:latin typeface="Times New Roman" pitchFamily="18" charset="0"/>
                <a:cs typeface="Times New Roman" pitchFamily="18" charset="0"/>
              </a:rPr>
              <a:t>lchamchilik</a:t>
            </a:r>
            <a:r>
              <a:rPr lang="en-US" sz="2400" b="1" dirty="0">
                <a:solidFill>
                  <a:srgbClr val="7030A0"/>
                </a:solidFill>
                <a:latin typeface="Times New Roman" pitchFamily="18" charset="0"/>
                <a:cs typeface="Times New Roman" pitchFamily="18" charset="0"/>
              </a:rPr>
              <a:t> – </a:t>
            </a:r>
            <a:r>
              <a:rPr lang="en-US" sz="2400" b="1" dirty="0" err="1">
                <a:solidFill>
                  <a:srgbClr val="7030A0"/>
                </a:solidFill>
                <a:latin typeface="Times New Roman" pitchFamily="18" charset="0"/>
                <a:cs typeface="Times New Roman" pitchFamily="18" charset="0"/>
              </a:rPr>
              <a:t>loyiha</a:t>
            </a:r>
            <a:r>
              <a:rPr lang="en-US" sz="2400" b="1" dirty="0">
                <a:solidFill>
                  <a:srgbClr val="7030A0"/>
                </a:solidFill>
                <a:latin typeface="Times New Roman" pitchFamily="18" charset="0"/>
                <a:cs typeface="Times New Roman" pitchFamily="18" charset="0"/>
              </a:rPr>
              <a:t> </a:t>
            </a:r>
            <a:r>
              <a:rPr lang="en-US" sz="2400" b="1" dirty="0" err="1">
                <a:solidFill>
                  <a:srgbClr val="7030A0"/>
                </a:solidFill>
                <a:latin typeface="Times New Roman" pitchFamily="18" charset="0"/>
                <a:cs typeface="Times New Roman" pitchFamily="18" charset="0"/>
              </a:rPr>
              <a:t>bo</a:t>
            </a:r>
            <a:r>
              <a:rPr lang="uz-Latn-UZ" sz="2400" b="1" dirty="0">
                <a:solidFill>
                  <a:srgbClr val="7030A0"/>
                </a:solidFill>
                <a:latin typeface="Times New Roman" pitchFamily="18" charset="0"/>
                <a:cs typeface="Times New Roman" pitchFamily="18" charset="0"/>
              </a:rPr>
              <a:t>‘</a:t>
            </a:r>
            <a:r>
              <a:rPr lang="en-US" sz="2400" b="1" dirty="0" err="1">
                <a:solidFill>
                  <a:srgbClr val="7030A0"/>
                </a:solidFill>
                <a:latin typeface="Times New Roman" pitchFamily="18" charset="0"/>
                <a:cs typeface="Times New Roman" pitchFamily="18" charset="0"/>
              </a:rPr>
              <a:t>yicha</a:t>
            </a:r>
            <a:r>
              <a:rPr lang="en-US" sz="2400" b="1" dirty="0">
                <a:solidFill>
                  <a:srgbClr val="7030A0"/>
                </a:solidFill>
                <a:latin typeface="Times New Roman" pitchFamily="18" charset="0"/>
                <a:cs typeface="Times New Roman" pitchFamily="18" charset="0"/>
              </a:rPr>
              <a:t> </a:t>
            </a:r>
            <a:r>
              <a:rPr lang="en-US" sz="2400" b="1" dirty="0" err="1">
                <a:solidFill>
                  <a:srgbClr val="7030A0"/>
                </a:solidFill>
                <a:latin typeface="Times New Roman" pitchFamily="18" charset="0"/>
                <a:cs typeface="Times New Roman" pitchFamily="18" charset="0"/>
              </a:rPr>
              <a:t>faoliyat</a:t>
            </a:r>
            <a:r>
              <a:rPr lang="en-US" sz="2400" b="1" dirty="0">
                <a:solidFill>
                  <a:srgbClr val="7030A0"/>
                </a:solidFill>
                <a:latin typeface="Times New Roman" pitchFamily="18" charset="0"/>
                <a:cs typeface="Times New Roman" pitchFamily="18" charset="0"/>
              </a:rPr>
              <a:t> </a:t>
            </a:r>
            <a:r>
              <a:rPr lang="en-US" sz="2400" b="1" dirty="0" err="1">
                <a:solidFill>
                  <a:srgbClr val="7030A0"/>
                </a:solidFill>
                <a:latin typeface="Times New Roman" pitchFamily="18" charset="0"/>
                <a:cs typeface="Times New Roman" pitchFamily="18" charset="0"/>
              </a:rPr>
              <a:t>va</a:t>
            </a:r>
            <a:r>
              <a:rPr lang="en-US" sz="2400" b="1" dirty="0">
                <a:solidFill>
                  <a:srgbClr val="7030A0"/>
                </a:solidFill>
                <a:latin typeface="Times New Roman" pitchFamily="18" charset="0"/>
                <a:cs typeface="Times New Roman" pitchFamily="18" charset="0"/>
              </a:rPr>
              <a:t> </a:t>
            </a:r>
            <a:r>
              <a:rPr lang="en-US" sz="2400" b="1" dirty="0" err="1">
                <a:solidFill>
                  <a:srgbClr val="7030A0"/>
                </a:solidFill>
                <a:latin typeface="Times New Roman" pitchFamily="18" charset="0"/>
                <a:cs typeface="Times New Roman" pitchFamily="18" charset="0"/>
              </a:rPr>
              <a:t>kutilayotgan</a:t>
            </a:r>
            <a:r>
              <a:rPr lang="en-US" sz="2400" b="1" dirty="0">
                <a:solidFill>
                  <a:srgbClr val="7030A0"/>
                </a:solidFill>
                <a:latin typeface="Times New Roman" pitchFamily="18" charset="0"/>
                <a:cs typeface="Times New Roman" pitchFamily="18" charset="0"/>
              </a:rPr>
              <a:t> </a:t>
            </a:r>
            <a:r>
              <a:rPr lang="en-US" sz="2400" b="1" dirty="0" err="1">
                <a:solidFill>
                  <a:srgbClr val="7030A0"/>
                </a:solidFill>
                <a:latin typeface="Times New Roman" pitchFamily="18" charset="0"/>
                <a:cs typeface="Times New Roman" pitchFamily="18" charset="0"/>
              </a:rPr>
              <a:t>natijalarni</a:t>
            </a:r>
            <a:r>
              <a:rPr lang="en-US" sz="2400" b="1" dirty="0">
                <a:solidFill>
                  <a:srgbClr val="7030A0"/>
                </a:solidFill>
                <a:latin typeface="Times New Roman" pitchFamily="18" charset="0"/>
                <a:cs typeface="Times New Roman" pitchFamily="18" charset="0"/>
              </a:rPr>
              <a:t> </a:t>
            </a:r>
            <a:r>
              <a:rPr lang="en-US" sz="2400" b="1" dirty="0" err="1">
                <a:solidFill>
                  <a:srgbClr val="7030A0"/>
                </a:solidFill>
                <a:latin typeface="Times New Roman" pitchFamily="18" charset="0"/>
                <a:cs typeface="Times New Roman" pitchFamily="18" charset="0"/>
              </a:rPr>
              <a:t>miqdoriy</a:t>
            </a:r>
            <a:r>
              <a:rPr lang="en-US" sz="2400" b="1" dirty="0">
                <a:solidFill>
                  <a:srgbClr val="7030A0"/>
                </a:solidFill>
                <a:latin typeface="Times New Roman" pitchFamily="18" charset="0"/>
                <a:cs typeface="Times New Roman" pitchFamily="18" charset="0"/>
              </a:rPr>
              <a:t> </a:t>
            </a:r>
            <a:r>
              <a:rPr lang="en-US" sz="2400" b="1" dirty="0" err="1">
                <a:solidFill>
                  <a:srgbClr val="7030A0"/>
                </a:solidFill>
                <a:latin typeface="Times New Roman" pitchFamily="18" charset="0"/>
                <a:cs typeface="Times New Roman" pitchFamily="18" charset="0"/>
              </a:rPr>
              <a:t>ifodalash</a:t>
            </a:r>
            <a:r>
              <a:rPr lang="en-US" sz="2400" b="1" dirty="0">
                <a:solidFill>
                  <a:srgbClr val="7030A0"/>
                </a:solidFill>
                <a:latin typeface="Times New Roman" pitchFamily="18" charset="0"/>
                <a:cs typeface="Times New Roman" pitchFamily="18" charset="0"/>
              </a:rPr>
              <a:t> </a:t>
            </a:r>
            <a:r>
              <a:rPr lang="en-US" sz="2400" b="1" dirty="0" err="1">
                <a:solidFill>
                  <a:srgbClr val="7030A0"/>
                </a:solidFill>
                <a:latin typeface="Times New Roman" pitchFamily="18" charset="0"/>
                <a:cs typeface="Times New Roman" pitchFamily="18" charset="0"/>
              </a:rPr>
              <a:t>imkoniyatlarini</a:t>
            </a:r>
            <a:r>
              <a:rPr lang="en-US" sz="2400" b="1" dirty="0">
                <a:solidFill>
                  <a:srgbClr val="7030A0"/>
                </a:solidFill>
                <a:latin typeface="Times New Roman" pitchFamily="18" charset="0"/>
                <a:cs typeface="Times New Roman" pitchFamily="18" charset="0"/>
              </a:rPr>
              <a:t> </a:t>
            </a:r>
            <a:r>
              <a:rPr lang="en-US" sz="2400" b="1" dirty="0" err="1">
                <a:solidFill>
                  <a:srgbClr val="7030A0"/>
                </a:solidFill>
                <a:latin typeface="Times New Roman" pitchFamily="18" charset="0"/>
                <a:cs typeface="Times New Roman" pitchFamily="18" charset="0"/>
              </a:rPr>
              <a:t>mavjudligi</a:t>
            </a:r>
            <a:r>
              <a:rPr lang="en-US" sz="2400" b="1" dirty="0">
                <a:solidFill>
                  <a:srgbClr val="7030A0"/>
                </a:solidFill>
                <a:latin typeface="Times New Roman" pitchFamily="18" charset="0"/>
                <a:cs typeface="Times New Roman" pitchFamily="18" charset="0"/>
              </a:rPr>
              <a:t>.</a:t>
            </a:r>
            <a:endParaRPr lang="ru-RU" sz="2400" b="1" dirty="0">
              <a:solidFill>
                <a:srgbClr val="7030A0"/>
              </a:solidFill>
              <a:latin typeface="Times New Roman" pitchFamily="18" charset="0"/>
              <a:cs typeface="Times New Roman" pitchFamily="18" charset="0"/>
            </a:endParaRPr>
          </a:p>
          <a:p>
            <a:endParaRPr lang="ru-RU" sz="2400" b="1" dirty="0">
              <a:solidFill>
                <a:srgbClr val="7030A0"/>
              </a:solidFill>
            </a:endParaRPr>
          </a:p>
        </p:txBody>
      </p:sp>
      <p:pic>
        <p:nvPicPr>
          <p:cNvPr id="2052" name="Picture 4" descr="Investitsiya kodeksi loyihasi ishlab chiqilmoqda | NORMA.UZ"/>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89139" y="4462817"/>
            <a:ext cx="3804652" cy="2140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4151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rotWithShape="1">
          <a:blip r:embed="rId2"/>
          <a:srcRect l="35455" t="21222" r="17238" b="15159"/>
          <a:stretch/>
        </p:blipFill>
        <p:spPr>
          <a:xfrm>
            <a:off x="354842" y="313899"/>
            <a:ext cx="9430603" cy="6155140"/>
          </a:xfrm>
          <a:prstGeom prst="rect">
            <a:avLst/>
          </a:prstGeom>
        </p:spPr>
      </p:pic>
    </p:spTree>
    <p:extLst>
      <p:ext uri="{BB962C8B-B14F-4D97-AF65-F5344CB8AC3E}">
        <p14:creationId xmlns:p14="http://schemas.microsoft.com/office/powerpoint/2010/main" val="177970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33078" t="20636" r="15128" b="16073"/>
          <a:stretch/>
        </p:blipFill>
        <p:spPr>
          <a:xfrm>
            <a:off x="450376" y="0"/>
            <a:ext cx="10590663" cy="6550925"/>
          </a:xfrm>
          <a:prstGeom prst="rect">
            <a:avLst/>
          </a:prstGeom>
        </p:spPr>
      </p:pic>
    </p:spTree>
    <p:extLst>
      <p:ext uri="{BB962C8B-B14F-4D97-AF65-F5344CB8AC3E}">
        <p14:creationId xmlns:p14="http://schemas.microsoft.com/office/powerpoint/2010/main" val="5805864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33077" t="16417" r="14338" b="18534"/>
          <a:stretch/>
        </p:blipFill>
        <p:spPr>
          <a:xfrm>
            <a:off x="300252" y="1"/>
            <a:ext cx="10563366" cy="6858000"/>
          </a:xfrm>
          <a:prstGeom prst="rect">
            <a:avLst/>
          </a:prstGeom>
        </p:spPr>
      </p:pic>
    </p:spTree>
    <p:extLst>
      <p:ext uri="{BB962C8B-B14F-4D97-AF65-F5344CB8AC3E}">
        <p14:creationId xmlns:p14="http://schemas.microsoft.com/office/powerpoint/2010/main" val="139013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32879" t="19230" r="14932" b="22754"/>
          <a:stretch/>
        </p:blipFill>
        <p:spPr>
          <a:xfrm>
            <a:off x="259307" y="0"/>
            <a:ext cx="10372299" cy="6858000"/>
          </a:xfrm>
          <a:prstGeom prst="rect">
            <a:avLst/>
          </a:prstGeom>
        </p:spPr>
      </p:pic>
    </p:spTree>
    <p:extLst>
      <p:ext uri="{BB962C8B-B14F-4D97-AF65-F5344CB8AC3E}">
        <p14:creationId xmlns:p14="http://schemas.microsoft.com/office/powerpoint/2010/main" val="4280106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rotWithShape="1">
          <a:blip r:embed="rId2"/>
          <a:srcRect l="33077" t="26120" r="15721" b="19940"/>
          <a:stretch/>
        </p:blipFill>
        <p:spPr>
          <a:xfrm>
            <a:off x="450376" y="0"/>
            <a:ext cx="10058399" cy="6858000"/>
          </a:xfrm>
          <a:prstGeom prst="rect">
            <a:avLst/>
          </a:prstGeom>
        </p:spPr>
      </p:pic>
    </p:spTree>
    <p:extLst>
      <p:ext uri="{BB962C8B-B14F-4D97-AF65-F5344CB8AC3E}">
        <p14:creationId xmlns:p14="http://schemas.microsoft.com/office/powerpoint/2010/main" val="2638300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srcRect l="34720" t="21642" r="16820" b="15298"/>
          <a:stretch/>
        </p:blipFill>
        <p:spPr>
          <a:xfrm>
            <a:off x="1078173" y="145577"/>
            <a:ext cx="10514903" cy="6473588"/>
          </a:xfrm>
          <a:prstGeom prst="rect">
            <a:avLst/>
          </a:prstGeom>
        </p:spPr>
      </p:pic>
      <p:sp>
        <p:nvSpPr>
          <p:cNvPr id="3" name="Объект 2"/>
          <p:cNvSpPr>
            <a:spLocks noGrp="1"/>
          </p:cNvSpPr>
          <p:nvPr>
            <p:ph idx="1"/>
          </p:nvPr>
        </p:nvSpPr>
        <p:spPr>
          <a:xfrm>
            <a:off x="677333" y="2160589"/>
            <a:ext cx="10363705" cy="3880773"/>
          </a:xfrm>
        </p:spPr>
        <p:txBody>
          <a:bodyPr/>
          <a:lstStyle/>
          <a:p>
            <a:endParaRPr lang="ru-RU" dirty="0"/>
          </a:p>
        </p:txBody>
      </p:sp>
    </p:spTree>
    <p:extLst>
      <p:ext uri="{BB962C8B-B14F-4D97-AF65-F5344CB8AC3E}">
        <p14:creationId xmlns:p14="http://schemas.microsoft.com/office/powerpoint/2010/main" val="2804879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b="1" dirty="0" smtClean="0">
                <a:latin typeface="Times New Roman" pitchFamily="18" charset="0"/>
                <a:cs typeface="Times New Roman" pitchFamily="18" charset="0"/>
              </a:rPr>
              <a:t>2.2.</a:t>
            </a:r>
            <a:r>
              <a:rPr lang="uz-Latn-UZ" b="1"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Loyihalarning tasnifi (klassifikatsiyasi)</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lnSpcReduction="10000"/>
          </a:bodyPr>
          <a:lstStyle/>
          <a:p>
            <a:pPr algn="just"/>
            <a:r>
              <a:rPr lang="uz-Cyrl-UZ" sz="2800" b="1" dirty="0" smtClean="0">
                <a:solidFill>
                  <a:srgbClr val="7030A0"/>
                </a:solidFill>
                <a:latin typeface="Times New Roman" pitchFamily="18" charset="0"/>
                <a:cs typeface="Times New Roman" pitchFamily="18" charset="0"/>
              </a:rPr>
              <a:t>O</a:t>
            </a:r>
            <a:r>
              <a:rPr lang="uz-Latn-UZ" sz="2800" b="1" dirty="0" smtClean="0">
                <a:solidFill>
                  <a:srgbClr val="7030A0"/>
                </a:solidFill>
                <a:latin typeface="Times New Roman" pitchFamily="18" charset="0"/>
                <a:cs typeface="Times New Roman" pitchFamily="18" charset="0"/>
              </a:rPr>
              <a:t>z‘</a:t>
            </a:r>
            <a:r>
              <a:rPr lang="en-US" sz="2800" b="1" dirty="0" smtClean="0">
                <a:solidFill>
                  <a:srgbClr val="7030A0"/>
                </a:solidFill>
                <a:latin typeface="Times New Roman" pitchFamily="18" charset="0"/>
                <a:cs typeface="Times New Roman" pitchFamily="18" charset="0"/>
              </a:rPr>
              <a:t>R I</a:t>
            </a:r>
            <a:r>
              <a:rPr lang="uz-Cyrl-UZ" sz="2800" b="1" dirty="0" smtClean="0">
                <a:solidFill>
                  <a:srgbClr val="7030A0"/>
                </a:solidFill>
                <a:latin typeface="Times New Roman" pitchFamily="18" charset="0"/>
                <a:cs typeface="Times New Roman" pitchFamily="18" charset="0"/>
              </a:rPr>
              <a:t>qtisodiyot </a:t>
            </a:r>
            <a:r>
              <a:rPr lang="uz-Latn-UZ" sz="2800" b="1" dirty="0" smtClean="0">
                <a:solidFill>
                  <a:srgbClr val="7030A0"/>
                </a:solidFill>
                <a:latin typeface="Times New Roman" pitchFamily="18" charset="0"/>
                <a:cs typeface="Times New Roman" pitchFamily="18" charset="0"/>
              </a:rPr>
              <a:t>va moliya </a:t>
            </a:r>
            <a:r>
              <a:rPr lang="uz-Cyrl-UZ" sz="2800" b="1" dirty="0" smtClean="0">
                <a:solidFill>
                  <a:srgbClr val="7030A0"/>
                </a:solidFill>
                <a:latin typeface="Times New Roman" pitchFamily="18" charset="0"/>
                <a:cs typeface="Times New Roman" pitchFamily="18" charset="0"/>
              </a:rPr>
              <a:t>vazirligida turli turkumdagi loyihalar bilan ishlash, tahlil qilish va boshqarish ishlari amalga oshiriladi. Loyiha – bu alohida tizimning vaqt bilan chegaralangan, maqsadga yo</a:t>
            </a:r>
            <a:r>
              <a:rPr lang="uz-Latn-UZ" sz="2800" b="1" dirty="0">
                <a:solidFill>
                  <a:srgbClr val="7030A0"/>
                </a:solidFill>
                <a:latin typeface="Times New Roman" pitchFamily="18" charset="0"/>
                <a:cs typeface="Times New Roman" pitchFamily="18" charset="0"/>
              </a:rPr>
              <a:t>‘</a:t>
            </a:r>
            <a:r>
              <a:rPr lang="uz-Cyrl-UZ" sz="2800" b="1" dirty="0" smtClean="0">
                <a:solidFill>
                  <a:srgbClr val="7030A0"/>
                </a:solidFill>
                <a:latin typeface="Times New Roman" pitchFamily="18" charset="0"/>
                <a:cs typeface="Times New Roman" pitchFamily="18" charset="0"/>
              </a:rPr>
              <a:t>naltirilgan o</a:t>
            </a:r>
            <a:r>
              <a:rPr lang="uz-Latn-UZ" sz="2800" b="1" dirty="0">
                <a:solidFill>
                  <a:srgbClr val="7030A0"/>
                </a:solidFill>
                <a:latin typeface="Times New Roman" pitchFamily="18" charset="0"/>
                <a:cs typeface="Times New Roman" pitchFamily="18" charset="0"/>
              </a:rPr>
              <a:t>‘</a:t>
            </a:r>
            <a:r>
              <a:rPr lang="uz-Cyrl-UZ" sz="2800" b="1" dirty="0" smtClean="0">
                <a:solidFill>
                  <a:srgbClr val="7030A0"/>
                </a:solidFill>
                <a:latin typeface="Times New Roman" pitchFamily="18" charset="0"/>
                <a:cs typeface="Times New Roman" pitchFamily="18" charset="0"/>
              </a:rPr>
              <a:t>zgarishi bo</a:t>
            </a:r>
            <a:r>
              <a:rPr lang="uz-Latn-UZ" sz="2800" b="1" dirty="0">
                <a:solidFill>
                  <a:srgbClr val="7030A0"/>
                </a:solidFill>
                <a:latin typeface="Times New Roman" pitchFamily="18" charset="0"/>
                <a:cs typeface="Times New Roman" pitchFamily="18" charset="0"/>
              </a:rPr>
              <a:t>‘</a:t>
            </a:r>
            <a:r>
              <a:rPr lang="uz-Cyrl-UZ" sz="2800" b="1" dirty="0" smtClean="0">
                <a:solidFill>
                  <a:srgbClr val="7030A0"/>
                </a:solidFill>
                <a:latin typeface="Times New Roman" pitchFamily="18" charset="0"/>
                <a:cs typeface="Times New Roman" pitchFamily="18" charset="0"/>
              </a:rPr>
              <a:t>lib, u kapital va resurslar hamda maxsus tashkilotlar </a:t>
            </a:r>
            <a:r>
              <a:rPr lang="uz-Latn-UZ" sz="2800" b="1" dirty="0" smtClean="0">
                <a:solidFill>
                  <a:srgbClr val="7030A0"/>
                </a:solidFill>
                <a:latin typeface="Times New Roman" pitchFamily="18" charset="0"/>
                <a:cs typeface="Times New Roman" pitchFamily="18" charset="0"/>
              </a:rPr>
              <a:t>x</a:t>
            </a:r>
            <a:r>
              <a:rPr lang="uz-Cyrl-UZ" sz="2800" b="1" dirty="0" smtClean="0">
                <a:solidFill>
                  <a:srgbClr val="7030A0"/>
                </a:solidFill>
                <a:latin typeface="Times New Roman" pitchFamily="18" charset="0"/>
                <a:cs typeface="Times New Roman" pitchFamily="18" charset="0"/>
              </a:rPr>
              <a:t>arajatlarining taxminiy doirasida belgilangan talablar bilan natijalarning sifatiga qaratilgan hisob-kitoblar va tadbirlar yig</a:t>
            </a:r>
            <a:r>
              <a:rPr lang="uz-Latn-UZ" sz="2800" b="1" dirty="0">
                <a:solidFill>
                  <a:srgbClr val="7030A0"/>
                </a:solidFill>
                <a:latin typeface="Times New Roman" pitchFamily="18" charset="0"/>
                <a:cs typeface="Times New Roman" pitchFamily="18" charset="0"/>
              </a:rPr>
              <a:t>‘</a:t>
            </a:r>
            <a:r>
              <a:rPr lang="uz-Cyrl-UZ" sz="2800" b="1" dirty="0" smtClean="0">
                <a:solidFill>
                  <a:srgbClr val="7030A0"/>
                </a:solidFill>
                <a:latin typeface="Times New Roman" pitchFamily="18" charset="0"/>
                <a:cs typeface="Times New Roman" pitchFamily="18" charset="0"/>
              </a:rPr>
              <a:t>indisid</a:t>
            </a:r>
            <a:r>
              <a:rPr lang="uz-Latn-UZ" sz="2800" b="1" dirty="0" smtClean="0">
                <a:solidFill>
                  <a:srgbClr val="7030A0"/>
                </a:solidFill>
                <a:latin typeface="Times New Roman" pitchFamily="18" charset="0"/>
                <a:cs typeface="Times New Roman" pitchFamily="18" charset="0"/>
              </a:rPr>
              <a:t>i</a:t>
            </a:r>
            <a:r>
              <a:rPr lang="uz-Cyrl-UZ" sz="2800" b="1" dirty="0" smtClean="0">
                <a:solidFill>
                  <a:srgbClr val="7030A0"/>
                </a:solidFill>
                <a:latin typeface="Times New Roman" pitchFamily="18" charset="0"/>
                <a:cs typeface="Times New Roman" pitchFamily="18" charset="0"/>
              </a:rPr>
              <a:t>r.</a:t>
            </a:r>
            <a:endParaRPr lang="ru-RU" sz="2800" b="1" dirty="0" smtClean="0">
              <a:solidFill>
                <a:srgbClr val="7030A0"/>
              </a:solidFill>
              <a:latin typeface="Times New Roman" pitchFamily="18" charset="0"/>
              <a:cs typeface="Times New Roman" pitchFamily="18" charset="0"/>
            </a:endParaRPr>
          </a:p>
          <a:p>
            <a:endParaRPr lang="ru-RU" sz="2800" dirty="0"/>
          </a:p>
        </p:txBody>
      </p:sp>
      <p:pic>
        <p:nvPicPr>
          <p:cNvPr id="5122" name="Picture 2" descr="statistics-for-teachers-professional-development_137460_large-1-e16530459588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7071" y="445295"/>
            <a:ext cx="4874553"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7505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latin typeface="Times New Roman" pitchFamily="18" charset="0"/>
                <a:cs typeface="Times New Roman" pitchFamily="18" charset="0"/>
              </a:rPr>
              <a:t>LOYIHALAR TASNIFI</a:t>
            </a:r>
            <a:endParaRPr lang="ru-RU" dirty="0"/>
          </a:p>
        </p:txBody>
      </p:sp>
      <p:sp>
        <p:nvSpPr>
          <p:cNvPr id="3" name="Объект 2"/>
          <p:cNvSpPr>
            <a:spLocks noGrp="1"/>
          </p:cNvSpPr>
          <p:nvPr>
            <p:ph idx="1"/>
          </p:nvPr>
        </p:nvSpPr>
        <p:spPr>
          <a:xfrm>
            <a:off x="677334" y="1705971"/>
            <a:ext cx="8596668" cy="4335392"/>
          </a:xfrm>
        </p:spPr>
        <p:txBody>
          <a:bodyPr>
            <a:normAutofit fontScale="92500" lnSpcReduction="10000"/>
          </a:bodyPr>
          <a:lstStyle/>
          <a:p>
            <a:pPr algn="just"/>
            <a:r>
              <a:rPr lang="uz-Cyrl-UZ" sz="2400" dirty="0">
                <a:solidFill>
                  <a:srgbClr val="7030A0"/>
                </a:solidFill>
                <a:latin typeface="Times New Roman" pitchFamily="18" charset="0"/>
                <a:cs typeface="Times New Roman" pitchFamily="18" charset="0"/>
              </a:rPr>
              <a:t>Loyihalarning tahlili va sintezi qulayligi uchun turli xil boshqarish tizimlari turli asoslar bo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yicha tasniflanishi mumkin.</a:t>
            </a:r>
            <a:endParaRPr lang="ru-RU" sz="2400" dirty="0">
              <a:solidFill>
                <a:srgbClr val="7030A0"/>
              </a:solidFill>
              <a:latin typeface="Times New Roman" pitchFamily="18" charset="0"/>
              <a:cs typeface="Times New Roman" pitchFamily="18" charset="0"/>
            </a:endParaRPr>
          </a:p>
          <a:p>
            <a:pPr algn="just"/>
            <a:r>
              <a:rPr lang="uz-Cyrl-UZ" sz="2400" b="1" dirty="0">
                <a:solidFill>
                  <a:srgbClr val="7030A0"/>
                </a:solidFill>
                <a:latin typeface="Times New Roman" pitchFamily="18" charset="0"/>
                <a:cs typeface="Times New Roman" pitchFamily="18" charset="0"/>
              </a:rPr>
              <a:t>Loyiha turi </a:t>
            </a:r>
            <a:r>
              <a:rPr lang="uz-Cyrl-UZ" sz="2400" dirty="0">
                <a:solidFill>
                  <a:srgbClr val="7030A0"/>
                </a:solidFill>
                <a:latin typeface="Times New Roman" pitchFamily="18" charset="0"/>
                <a:cs typeface="Times New Roman" pitchFamily="18" charset="0"/>
              </a:rPr>
              <a:t>(amalga oshirilayotgan loyihaning asosiy faoliyat sohalari bo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yicha): tashkiliy, iqtisodiy, ijtimoiy va aralash.</a:t>
            </a:r>
            <a:endParaRPr lang="ru-RU" sz="2400" dirty="0">
              <a:solidFill>
                <a:srgbClr val="7030A0"/>
              </a:solidFill>
              <a:latin typeface="Times New Roman" pitchFamily="18" charset="0"/>
              <a:cs typeface="Times New Roman" pitchFamily="18" charset="0"/>
            </a:endParaRPr>
          </a:p>
          <a:p>
            <a:pPr algn="just"/>
            <a:r>
              <a:rPr lang="uz-Cyrl-UZ" sz="2400" b="1" dirty="0">
                <a:solidFill>
                  <a:srgbClr val="7030A0"/>
                </a:solidFill>
                <a:latin typeface="Times New Roman" pitchFamily="18" charset="0"/>
                <a:cs typeface="Times New Roman" pitchFamily="18" charset="0"/>
              </a:rPr>
              <a:t>Loyiha sinfi </a:t>
            </a:r>
            <a:r>
              <a:rPr lang="uz-Cyrl-UZ" sz="2400" dirty="0">
                <a:solidFill>
                  <a:srgbClr val="7030A0"/>
                </a:solidFill>
                <a:latin typeface="Times New Roman" pitchFamily="18" charset="0"/>
                <a:cs typeface="Times New Roman" pitchFamily="18" charset="0"/>
              </a:rPr>
              <a:t>(loyiha tarkibi va tizimini hamda uning fan sohasi bo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yicha):</a:t>
            </a:r>
            <a:endParaRPr lang="ru-RU" sz="2400" dirty="0">
              <a:solidFill>
                <a:srgbClr val="7030A0"/>
              </a:solidFill>
              <a:latin typeface="Times New Roman" pitchFamily="18" charset="0"/>
              <a:cs typeface="Times New Roman" pitchFamily="18" charset="0"/>
            </a:endParaRPr>
          </a:p>
          <a:p>
            <a:pPr algn="just"/>
            <a:r>
              <a:rPr lang="uz-Cyrl-UZ" sz="2400" dirty="0">
                <a:solidFill>
                  <a:srgbClr val="7030A0"/>
                </a:solidFill>
                <a:latin typeface="Times New Roman" pitchFamily="18" charset="0"/>
                <a:cs typeface="Times New Roman" pitchFamily="18" charset="0"/>
              </a:rPr>
              <a:t>- monoloyiha, multiloyiha, megaloyiha. Monoloyiha – bu har xil tur, qurilish va hajmdagi alohida loyihadir. Multiloyiha – bu bir necha monoloyihalar tashkil topgan va ko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p loyihali boshqaruvli tadbiqni talab qiluvchi kompleks loyihadir. Megaloyiha – bu ta’lim sohalari va h. rivojlantirishning maqsadli dasturlari bo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lib, bu tartibga bir qator mono va multiloyihalar kiritiladi.</a:t>
            </a:r>
            <a:endParaRPr lang="ru-RU" sz="2400" dirty="0">
              <a:solidFill>
                <a:srgbClr val="7030A0"/>
              </a:solidFill>
              <a:latin typeface="Times New Roman" pitchFamily="18" charset="0"/>
              <a:cs typeface="Times New Roman" pitchFamily="18" charset="0"/>
            </a:endParaRPr>
          </a:p>
          <a:p>
            <a:endParaRPr lang="ru-RU" dirty="0"/>
          </a:p>
        </p:txBody>
      </p:sp>
      <p:pic>
        <p:nvPicPr>
          <p:cNvPr id="6146" name="Picture 2" descr="portfel investitsiyalari sifatida tasniflanishi mumkin Investitsion  portfelni qanday shakllantirish kerak. Investitsion maqsadlarga maqbul  erishish muammola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6184" y="436098"/>
            <a:ext cx="2552700" cy="5472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9197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latin typeface="Times New Roman" pitchFamily="18" charset="0"/>
                <a:cs typeface="Times New Roman" pitchFamily="18" charset="0"/>
              </a:rPr>
              <a:t>LOYIHALAR TASNIFI</a:t>
            </a:r>
            <a:endParaRPr lang="ru-RU" dirty="0"/>
          </a:p>
        </p:txBody>
      </p:sp>
      <p:sp>
        <p:nvSpPr>
          <p:cNvPr id="3" name="Объект 2"/>
          <p:cNvSpPr>
            <a:spLocks noGrp="1"/>
          </p:cNvSpPr>
          <p:nvPr>
            <p:ph idx="1"/>
          </p:nvPr>
        </p:nvSpPr>
        <p:spPr>
          <a:xfrm>
            <a:off x="677334" y="1514901"/>
            <a:ext cx="8596668" cy="4526461"/>
          </a:xfrm>
        </p:spPr>
        <p:txBody>
          <a:bodyPr>
            <a:normAutofit lnSpcReduction="10000"/>
          </a:bodyPr>
          <a:lstStyle/>
          <a:p>
            <a:pPr algn="just"/>
            <a:r>
              <a:rPr lang="uz-Cyrl-UZ" sz="2400" b="1" dirty="0">
                <a:solidFill>
                  <a:srgbClr val="7030A0"/>
                </a:solidFill>
                <a:latin typeface="Times New Roman" pitchFamily="18" charset="0"/>
                <a:cs typeface="Times New Roman" pitchFamily="18" charset="0"/>
              </a:rPr>
              <a:t>Loyiha ko</a:t>
            </a:r>
            <a:r>
              <a:rPr lang="uz-Latn-UZ" sz="2400" dirty="0">
                <a:solidFill>
                  <a:srgbClr val="7030A0"/>
                </a:solidFill>
                <a:latin typeface="Times New Roman" pitchFamily="18" charset="0"/>
                <a:cs typeface="Times New Roman" pitchFamily="18" charset="0"/>
              </a:rPr>
              <a:t>‘</a:t>
            </a:r>
            <a:r>
              <a:rPr lang="uz-Cyrl-UZ" sz="2400" b="1" dirty="0">
                <a:solidFill>
                  <a:srgbClr val="7030A0"/>
                </a:solidFill>
                <a:latin typeface="Times New Roman" pitchFamily="18" charset="0"/>
                <a:cs typeface="Times New Roman" pitchFamily="18" charset="0"/>
              </a:rPr>
              <a:t>lami </a:t>
            </a:r>
            <a:r>
              <a:rPr lang="uz-Cyrl-UZ" sz="2400" dirty="0">
                <a:solidFill>
                  <a:srgbClr val="7030A0"/>
                </a:solidFill>
                <a:latin typeface="Times New Roman" pitchFamily="18" charset="0"/>
                <a:cs typeface="Times New Roman" pitchFamily="18" charset="0"/>
              </a:rPr>
              <a:t>– (loyihaning hajmi, qatnashuvchilar soni va atrof-muhitga ta’sir darajasi bo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yicha): kichik loyihalar, 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rta loyihalar, yirik loyihalar, juda yirik loyihalar. Loyihalarning bunday taqsimoti juda shartlidir. Loyiha ko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lamlarini aniqroq shaklda ko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rish mumkin. Davlatlararo, xalqaro, milliy mintaqalararo va mintaqa, tarmoqlararo va tarmoqlar bo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yicha, kooperativ, tashkiliy loyihalar.</a:t>
            </a:r>
            <a:endParaRPr lang="ru-RU" sz="2400" dirty="0">
              <a:solidFill>
                <a:srgbClr val="7030A0"/>
              </a:solidFill>
              <a:latin typeface="Times New Roman" pitchFamily="18" charset="0"/>
              <a:cs typeface="Times New Roman" pitchFamily="18" charset="0"/>
            </a:endParaRPr>
          </a:p>
          <a:p>
            <a:pPr algn="just"/>
            <a:r>
              <a:rPr lang="uz-Cyrl-UZ" sz="2400" b="1" dirty="0">
                <a:solidFill>
                  <a:srgbClr val="7030A0"/>
                </a:solidFill>
                <a:latin typeface="Times New Roman" pitchFamily="18" charset="0"/>
                <a:cs typeface="Times New Roman" pitchFamily="18" charset="0"/>
              </a:rPr>
              <a:t>Loyiha davomiyligi </a:t>
            </a:r>
            <a:r>
              <a:rPr lang="uz-Cyrl-UZ" sz="2400" dirty="0">
                <a:solidFill>
                  <a:srgbClr val="7030A0"/>
                </a:solidFill>
                <a:latin typeface="Times New Roman" pitchFamily="18" charset="0"/>
                <a:cs typeface="Times New Roman" pitchFamily="18" charset="0"/>
              </a:rPr>
              <a:t>(loyihani amalga oshirish vaqti davomiyligi bo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yicha):</a:t>
            </a:r>
            <a:endParaRPr lang="ru-RU" sz="2400" dirty="0">
              <a:solidFill>
                <a:srgbClr val="7030A0"/>
              </a:solidFill>
              <a:latin typeface="Times New Roman" pitchFamily="18" charset="0"/>
              <a:cs typeface="Times New Roman" pitchFamily="18" charset="0"/>
            </a:endParaRPr>
          </a:p>
          <a:p>
            <a:pPr algn="just"/>
            <a:r>
              <a:rPr lang="uz-Cyrl-UZ" sz="2400" dirty="0">
                <a:solidFill>
                  <a:srgbClr val="7030A0"/>
                </a:solidFill>
                <a:latin typeface="Times New Roman" pitchFamily="18" charset="0"/>
                <a:cs typeface="Times New Roman" pitchFamily="18" charset="0"/>
              </a:rPr>
              <a:t>qisqa muddatli (3 yilgacha), 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rta muddatli (5 yildan ortiq).</a:t>
            </a:r>
            <a:endParaRPr lang="ru-RU" sz="2400" dirty="0">
              <a:solidFill>
                <a:srgbClr val="7030A0"/>
              </a:solidFill>
              <a:latin typeface="Times New Roman" pitchFamily="18" charset="0"/>
              <a:cs typeface="Times New Roman" pitchFamily="18" charset="0"/>
            </a:endParaRPr>
          </a:p>
          <a:p>
            <a:pPr algn="just"/>
            <a:r>
              <a:rPr lang="uz-Cyrl-UZ" sz="2400" b="1" dirty="0">
                <a:solidFill>
                  <a:srgbClr val="7030A0"/>
                </a:solidFill>
                <a:latin typeface="Times New Roman" pitchFamily="18" charset="0"/>
                <a:cs typeface="Times New Roman" pitchFamily="18" charset="0"/>
              </a:rPr>
              <a:t>Loyihalarning murakkabligi </a:t>
            </a:r>
            <a:r>
              <a:rPr lang="uz-Cyrl-UZ" sz="2400" dirty="0">
                <a:solidFill>
                  <a:srgbClr val="7030A0"/>
                </a:solidFill>
                <a:latin typeface="Times New Roman" pitchFamily="18" charset="0"/>
                <a:cs typeface="Times New Roman" pitchFamily="18" charset="0"/>
              </a:rPr>
              <a:t>(murakkablik darajasi bo</a:t>
            </a:r>
            <a:r>
              <a:rPr lang="uz-Latn-UZ" sz="2400" dirty="0">
                <a:solidFill>
                  <a:srgbClr val="7030A0"/>
                </a:solidFill>
                <a:latin typeface="Times New Roman" pitchFamily="18" charset="0"/>
                <a:cs typeface="Times New Roman" pitchFamily="18" charset="0"/>
              </a:rPr>
              <a:t>‘</a:t>
            </a:r>
            <a:r>
              <a:rPr lang="uz-Cyrl-UZ" sz="2400" dirty="0">
                <a:solidFill>
                  <a:srgbClr val="7030A0"/>
                </a:solidFill>
                <a:latin typeface="Times New Roman" pitchFamily="18" charset="0"/>
                <a:cs typeface="Times New Roman" pitchFamily="18" charset="0"/>
              </a:rPr>
              <a:t>yicha): oddiy, murakkab, juda murakkab.</a:t>
            </a:r>
            <a:endParaRPr lang="ru-RU" sz="2400" dirty="0">
              <a:solidFill>
                <a:srgbClr val="7030A0"/>
              </a:solidFill>
              <a:latin typeface="Times New Roman" pitchFamily="18" charset="0"/>
              <a:cs typeface="Times New Roman" pitchFamily="18" charset="0"/>
            </a:endParaRPr>
          </a:p>
          <a:p>
            <a:endParaRPr lang="ru-RU" dirty="0"/>
          </a:p>
        </p:txBody>
      </p:sp>
      <p:pic>
        <p:nvPicPr>
          <p:cNvPr id="7170" name="Picture 2" descr="photo_2022-12-12_16-09-53-e16715212809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6184" y="717453"/>
            <a:ext cx="2466975" cy="36435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Нақд пулсиз ҳисоб-китоб қилиш тартиби янгиланди | NORMA.U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0921" y="4582289"/>
            <a:ext cx="2857500" cy="212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3182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latin typeface="Times New Roman" pitchFamily="18" charset="0"/>
                <a:cs typeface="Times New Roman" pitchFamily="18" charset="0"/>
              </a:rPr>
              <a:t>lOYIHA</a:t>
            </a:r>
            <a:r>
              <a:rPr lang="en-US" b="1" dirty="0">
                <a:latin typeface="Times New Roman" pitchFamily="18" charset="0"/>
                <a:cs typeface="Times New Roman" pitchFamily="18" charset="0"/>
              </a:rPr>
              <a:t> TURI</a:t>
            </a:r>
            <a:endParaRPr lang="ru-RU" b="1" dirty="0"/>
          </a:p>
        </p:txBody>
      </p:sp>
      <p:sp>
        <p:nvSpPr>
          <p:cNvPr id="3" name="Объект 2"/>
          <p:cNvSpPr>
            <a:spLocks noGrp="1"/>
          </p:cNvSpPr>
          <p:nvPr>
            <p:ph idx="1"/>
          </p:nvPr>
        </p:nvSpPr>
        <p:spPr>
          <a:xfrm>
            <a:off x="677334" y="1378424"/>
            <a:ext cx="9503896" cy="4940489"/>
          </a:xfrm>
        </p:spPr>
        <p:txBody>
          <a:bodyPr>
            <a:normAutofit/>
          </a:bodyPr>
          <a:lstStyle/>
          <a:p>
            <a:pPr algn="just"/>
            <a:r>
              <a:rPr lang="uz-Cyrl-UZ" sz="2400" b="1" dirty="0">
                <a:latin typeface="Times New Roman" pitchFamily="18" charset="0"/>
                <a:cs typeface="Times New Roman" pitchFamily="18" charset="0"/>
              </a:rPr>
              <a:t>Loyiha turi </a:t>
            </a:r>
            <a:r>
              <a:rPr lang="uz-Cyrl-UZ" sz="2400" dirty="0">
                <a:latin typeface="Times New Roman" pitchFamily="18" charset="0"/>
                <a:cs typeface="Times New Roman" pitchFamily="18" charset="0"/>
              </a:rPr>
              <a:t>(loyihaning fan sohasi xarakteri bo</a:t>
            </a:r>
            <a:r>
              <a:rPr lang="uz-Latn-UZ" sz="2400" dirty="0">
                <a:latin typeface="Times New Roman" pitchFamily="18" charset="0"/>
                <a:cs typeface="Times New Roman" pitchFamily="18" charset="0"/>
              </a:rPr>
              <a:t>‘</a:t>
            </a:r>
            <a:r>
              <a:rPr lang="uz-Cyrl-UZ" sz="2400" dirty="0">
                <a:latin typeface="Times New Roman" pitchFamily="18" charset="0"/>
                <a:cs typeface="Times New Roman" pitchFamily="18" charset="0"/>
              </a:rPr>
              <a:t>yicha): investitsion, innovatsion, ilmiy-tadqiqot, aralash. </a:t>
            </a:r>
            <a:r>
              <a:rPr lang="uz-Cyrl-UZ" sz="2400" b="1" dirty="0">
                <a:latin typeface="Times New Roman" pitchFamily="18" charset="0"/>
                <a:cs typeface="Times New Roman" pitchFamily="18" charset="0"/>
              </a:rPr>
              <a:t>Investitsion</a:t>
            </a:r>
            <a:r>
              <a:rPr lang="uz-Cyrl-UZ" sz="2400" dirty="0">
                <a:latin typeface="Times New Roman" pitchFamily="18" charset="0"/>
                <a:cs typeface="Times New Roman" pitchFamily="18" charset="0"/>
              </a:rPr>
              <a:t> loyihalarga odatda, investitsion qo</a:t>
            </a:r>
            <a:r>
              <a:rPr lang="uz-Latn-UZ" sz="2400" dirty="0">
                <a:latin typeface="Times New Roman" pitchFamily="18" charset="0"/>
                <a:cs typeface="Times New Roman" pitchFamily="18" charset="0"/>
              </a:rPr>
              <a:t>‘</a:t>
            </a:r>
            <a:r>
              <a:rPr lang="uz-Cyrl-UZ" sz="2400" dirty="0">
                <a:latin typeface="Times New Roman" pitchFamily="18" charset="0"/>
                <a:cs typeface="Times New Roman" pitchFamily="18" charset="0"/>
              </a:rPr>
              <a:t>yilmalarni talab qiluvchi, bosh maqsadi asosiy fondlarni ishlab chiqarish ya’ni yangilash bo</a:t>
            </a:r>
            <a:r>
              <a:rPr lang="uz-Latn-UZ" sz="2400" dirty="0">
                <a:latin typeface="Times New Roman" pitchFamily="18" charset="0"/>
                <a:cs typeface="Times New Roman" pitchFamily="18" charset="0"/>
              </a:rPr>
              <a:t>‘</a:t>
            </a:r>
            <a:r>
              <a:rPr lang="uz-Cyrl-UZ" sz="2400" dirty="0">
                <a:latin typeface="Times New Roman" pitchFamily="18" charset="0"/>
                <a:cs typeface="Times New Roman" pitchFamily="18" charset="0"/>
              </a:rPr>
              <a:t>lgan loyihalar kiritiladi. </a:t>
            </a:r>
            <a:r>
              <a:rPr lang="uz-Cyrl-UZ" sz="2400" b="1" dirty="0">
                <a:latin typeface="Times New Roman" pitchFamily="18" charset="0"/>
                <a:cs typeface="Times New Roman" pitchFamily="18" charset="0"/>
              </a:rPr>
              <a:t>Innovatsion</a:t>
            </a:r>
            <a:r>
              <a:rPr lang="uz-Cyrl-UZ" sz="2400" dirty="0">
                <a:latin typeface="Times New Roman" pitchFamily="18" charset="0"/>
                <a:cs typeface="Times New Roman" pitchFamily="18" charset="0"/>
              </a:rPr>
              <a:t> loyihalarga, tizimlar rivojlanishini ta’minlaydigan, bosh maqsadi yangi texnologiyalarni, nou-xau va boshqa yangiliklarni ishlab chiqish va qo</a:t>
            </a:r>
            <a:r>
              <a:rPr lang="uz-Latn-UZ" sz="2400" dirty="0">
                <a:latin typeface="Times New Roman" pitchFamily="18" charset="0"/>
                <a:cs typeface="Times New Roman" pitchFamily="18" charset="0"/>
              </a:rPr>
              <a:t>‘</a:t>
            </a:r>
            <a:r>
              <a:rPr lang="uz-Cyrl-UZ" sz="2400" dirty="0">
                <a:latin typeface="Times New Roman" pitchFamily="18" charset="0"/>
                <a:cs typeface="Times New Roman" pitchFamily="18" charset="0"/>
              </a:rPr>
              <a:t>llash bo</a:t>
            </a:r>
            <a:r>
              <a:rPr lang="uz-Latn-UZ" sz="2400" dirty="0">
                <a:latin typeface="Times New Roman" pitchFamily="18" charset="0"/>
                <a:cs typeface="Times New Roman" pitchFamily="18" charset="0"/>
              </a:rPr>
              <a:t>‘</a:t>
            </a:r>
            <a:r>
              <a:rPr lang="uz-Cyrl-UZ" sz="2400" dirty="0">
                <a:latin typeface="Times New Roman" pitchFamily="18" charset="0"/>
                <a:cs typeface="Times New Roman" pitchFamily="18" charset="0"/>
              </a:rPr>
              <a:t>lgan loyihalar kiritiladi.</a:t>
            </a:r>
            <a:endParaRPr lang="ru-RU" sz="2400" dirty="0">
              <a:latin typeface="Times New Roman" pitchFamily="18" charset="0"/>
              <a:cs typeface="Times New Roman" pitchFamily="18" charset="0"/>
            </a:endParaRPr>
          </a:p>
          <a:p>
            <a:pPr algn="just"/>
            <a:r>
              <a:rPr lang="uz-Cyrl-UZ" sz="2400" dirty="0">
                <a:latin typeface="Times New Roman" pitchFamily="18" charset="0"/>
                <a:cs typeface="Times New Roman" pitchFamily="18" charset="0"/>
              </a:rPr>
              <a:t>Loyihalarning turlariga tasniflanish va bo</a:t>
            </a:r>
            <a:r>
              <a:rPr lang="uz-Latn-UZ" sz="2400" dirty="0">
                <a:latin typeface="Times New Roman" pitchFamily="18" charset="0"/>
                <a:cs typeface="Times New Roman" pitchFamily="18" charset="0"/>
              </a:rPr>
              <a:t>‘</a:t>
            </a:r>
            <a:r>
              <a:rPr lang="uz-Cyrl-UZ" sz="2400" dirty="0">
                <a:latin typeface="Times New Roman" pitchFamily="18" charset="0"/>
                <a:cs typeface="Times New Roman" pitchFamily="18" charset="0"/>
              </a:rPr>
              <a:t>linmalariga mos ravishda loyihalarni bir-biridan ajratib turadigan bir necha xususiyatlari va odatiy shartlarni ajratish mumkin.</a:t>
            </a:r>
            <a:endParaRPr lang="ru-RU" sz="2400" dirty="0">
              <a:latin typeface="Times New Roman" pitchFamily="18" charset="0"/>
              <a:cs typeface="Times New Roman" pitchFamily="18" charset="0"/>
            </a:endParaRPr>
          </a:p>
          <a:p>
            <a:endParaRPr lang="ru-RU" dirty="0"/>
          </a:p>
        </p:txBody>
      </p:sp>
      <p:pic>
        <p:nvPicPr>
          <p:cNvPr id="4" name="Picture 4" descr="Investitsiya — iqtisodiyotning yuragi - Xalq so'z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81230" y="1491175"/>
            <a:ext cx="1888850" cy="3404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1223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a:latin typeface="Times New Roman" pitchFamily="18" charset="0"/>
                <a:cs typeface="Times New Roman" pitchFamily="18" charset="0"/>
              </a:rPr>
              <a:t>INVESTITSION LOYIHALAR</a:t>
            </a:r>
            <a:endParaRPr lang="ru-RU" b="1" dirty="0"/>
          </a:p>
        </p:txBody>
      </p:sp>
      <p:sp>
        <p:nvSpPr>
          <p:cNvPr id="3" name="Объект 2"/>
          <p:cNvSpPr>
            <a:spLocks noGrp="1"/>
          </p:cNvSpPr>
          <p:nvPr>
            <p:ph idx="1"/>
          </p:nvPr>
        </p:nvSpPr>
        <p:spPr>
          <a:xfrm>
            <a:off x="677334" y="1378425"/>
            <a:ext cx="8596668" cy="4662938"/>
          </a:xfrm>
        </p:spPr>
        <p:txBody>
          <a:bodyPr>
            <a:noAutofit/>
          </a:bodyPr>
          <a:lstStyle/>
          <a:p>
            <a:r>
              <a:rPr lang="uz-Cyrl-UZ" sz="2400" b="1" dirty="0">
                <a:latin typeface="Times New Roman" pitchFamily="18" charset="0"/>
                <a:cs typeface="Times New Roman" pitchFamily="18" charset="0"/>
              </a:rPr>
              <a:t>Loyihalarni ichida investitsion loyihalarning o</a:t>
            </a:r>
            <a:r>
              <a:rPr lang="uz-Latn-UZ" sz="2400" b="1" dirty="0">
                <a:latin typeface="Times New Roman" pitchFamily="18" charset="0"/>
                <a:cs typeface="Times New Roman" pitchFamily="18" charset="0"/>
              </a:rPr>
              <a:t>‘</a:t>
            </a:r>
            <a:r>
              <a:rPr lang="uz-Cyrl-UZ" sz="2400" b="1" dirty="0">
                <a:latin typeface="Times New Roman" pitchFamily="18" charset="0"/>
                <a:cs typeface="Times New Roman" pitchFamily="18" charset="0"/>
              </a:rPr>
              <a:t>rni juda katta. Investitsion loyihalar bilan iqtisodiyot modernizatsiya qilinmoqda va innovatsion texnologiyalar real sektorga va barcha sohalarga tatbiq etilmoqda. Investitsion loyihalarning maqsadi (masalan, uy maydonining kv.m., mahsulotning ishlab chiqarish hajmi, o</a:t>
            </a:r>
            <a:r>
              <a:rPr lang="uz-Latn-UZ" sz="2400" b="1" dirty="0">
                <a:latin typeface="Times New Roman" pitchFamily="18" charset="0"/>
                <a:cs typeface="Times New Roman" pitchFamily="18" charset="0"/>
              </a:rPr>
              <a:t>‘</a:t>
            </a:r>
            <a:r>
              <a:rPr lang="uz-Cyrl-UZ" sz="2400" b="1" dirty="0">
                <a:latin typeface="Times New Roman" pitchFamily="18" charset="0"/>
                <a:cs typeface="Times New Roman" pitchFamily="18" charset="0"/>
              </a:rPr>
              <a:t>lchami va profili): bitimning muddati, davomiylik; loyiha xarajatlari, loyihaning talab qilingan resurslari kabi ko</a:t>
            </a:r>
            <a:r>
              <a:rPr lang="uz-Latn-UZ" sz="2400" b="1" dirty="0">
                <a:latin typeface="Times New Roman" pitchFamily="18" charset="0"/>
                <a:cs typeface="Times New Roman" pitchFamily="18" charset="0"/>
              </a:rPr>
              <a:t>‘</a:t>
            </a:r>
            <a:r>
              <a:rPr lang="uz-Cyrl-UZ" sz="2400" b="1" dirty="0">
                <a:latin typeface="Times New Roman" pitchFamily="18" charset="0"/>
                <a:cs typeface="Times New Roman" pitchFamily="18" charset="0"/>
              </a:rPr>
              <a:t>rsatkichlar va tadbirlar ishlab chiqiladi. Investitsion loyihaga misol bulib Toshkent </a:t>
            </a:r>
            <a:r>
              <a:rPr lang="uz-Latn-UZ" sz="2400" b="1" dirty="0">
                <a:latin typeface="Times New Roman" pitchFamily="18" charset="0"/>
                <a:cs typeface="Times New Roman" pitchFamily="18" charset="0"/>
              </a:rPr>
              <a:t>viloya</a:t>
            </a:r>
            <a:r>
              <a:rPr lang="uz-Cyrl-UZ" sz="2400" b="1" dirty="0">
                <a:latin typeface="Times New Roman" pitchFamily="18" charset="0"/>
                <a:cs typeface="Times New Roman" pitchFamily="18" charset="0"/>
              </a:rPr>
              <a:t>tida qurilgan O</a:t>
            </a:r>
            <a:r>
              <a:rPr lang="uz-Latn-UZ" sz="2400" b="1" dirty="0">
                <a:latin typeface="Times New Roman" pitchFamily="18" charset="0"/>
                <a:cs typeface="Times New Roman" pitchFamily="18" charset="0"/>
              </a:rPr>
              <a:t>‘</a:t>
            </a:r>
            <a:r>
              <a:rPr lang="uz-Cyrl-UZ" sz="2400" b="1" dirty="0">
                <a:latin typeface="Times New Roman" pitchFamily="18" charset="0"/>
                <a:cs typeface="Times New Roman" pitchFamily="18" charset="0"/>
              </a:rPr>
              <a:t>zbekiston –</a:t>
            </a:r>
            <a:r>
              <a:rPr lang="uz-Latn-UZ" sz="2400" b="1" dirty="0">
                <a:latin typeface="Times New Roman" pitchFamily="18" charset="0"/>
                <a:cs typeface="Times New Roman" pitchFamily="18" charset="0"/>
              </a:rPr>
              <a:t> </a:t>
            </a:r>
            <a:r>
              <a:rPr lang="uz-Cyrl-UZ" sz="2400" b="1" dirty="0">
                <a:latin typeface="Times New Roman" pitchFamily="18" charset="0"/>
                <a:cs typeface="Times New Roman" pitchFamily="18" charset="0"/>
              </a:rPr>
              <a:t>Amerika avtomobil motorlari ishlab chiqaruvchi qo</a:t>
            </a:r>
            <a:r>
              <a:rPr lang="uz-Latn-UZ" sz="2400" b="1" dirty="0">
                <a:latin typeface="Times New Roman" pitchFamily="18" charset="0"/>
                <a:cs typeface="Times New Roman" pitchFamily="18" charset="0"/>
              </a:rPr>
              <a:t>‘</a:t>
            </a:r>
            <a:r>
              <a:rPr lang="uz-Cyrl-UZ" sz="2400" b="1" dirty="0">
                <a:latin typeface="Times New Roman" pitchFamily="18" charset="0"/>
                <a:cs typeface="Times New Roman" pitchFamily="18" charset="0"/>
              </a:rPr>
              <a:t>shma korxonasini misol qilish mumkin.</a:t>
            </a:r>
            <a:endParaRPr lang="ru-RU" sz="2400" b="1" dirty="0">
              <a:latin typeface="Times New Roman" pitchFamily="18" charset="0"/>
              <a:cs typeface="Times New Roman" pitchFamily="18" charset="0"/>
            </a:endParaRPr>
          </a:p>
          <a:p>
            <a:endParaRPr lang="ru-RU" sz="2400" dirty="0"/>
          </a:p>
        </p:txBody>
      </p:sp>
      <p:pic>
        <p:nvPicPr>
          <p:cNvPr id="4" name="Picture 3" descr="Законодательство Республики Узбекистан (кодексы, законы, указы,  постановления, нормативные акты, книги). Правовой портал. НОРМА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330200"/>
            <a:ext cx="2577088" cy="242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portfel investitsiyalari sifatida tasniflanishi mumkin Investitsion  portfelni qanday shakllantirish kerak. Investitsion maqsadlarga maqbul  erishish muammolar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5022" y="4234375"/>
            <a:ext cx="3326068" cy="2194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947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latin typeface="Times New Roman" pitchFamily="18" charset="0"/>
                <a:cs typeface="Times New Roman" pitchFamily="18" charset="0"/>
              </a:rPr>
              <a:t>Ilmiy izlanish va rivojlanish loyihalari (R&amp;D)</a:t>
            </a:r>
            <a:endParaRPr lang="ru-RU" dirty="0"/>
          </a:p>
        </p:txBody>
      </p:sp>
      <p:sp>
        <p:nvSpPr>
          <p:cNvPr id="3" name="Объект 2"/>
          <p:cNvSpPr>
            <a:spLocks noGrp="1"/>
          </p:cNvSpPr>
          <p:nvPr>
            <p:ph idx="1"/>
          </p:nvPr>
        </p:nvSpPr>
        <p:spPr>
          <a:xfrm>
            <a:off x="677333" y="1596788"/>
            <a:ext cx="9886033" cy="4899546"/>
          </a:xfrm>
        </p:spPr>
        <p:txBody>
          <a:bodyPr>
            <a:normAutofit/>
          </a:bodyPr>
          <a:lstStyle/>
          <a:p>
            <a:r>
              <a:rPr lang="uz-Cyrl-UZ" sz="2400" dirty="0">
                <a:solidFill>
                  <a:schemeClr val="tx1"/>
                </a:solidFill>
                <a:latin typeface="Times New Roman" pitchFamily="18" charset="0"/>
                <a:cs typeface="Times New Roman" pitchFamily="18" charset="0"/>
              </a:rPr>
              <a:t>Yangi mahsulotni ishlab chiqarish, qurilish sohasidagi izlanishlar yoki yangi informatsion boshqaruv tizimlarini ishlab chiqish quyidagi xususiyatlar bilan xarakterlanadi: loyihaning bosh maqsadi aniq belgilangan, lekin alohida maqsadlar xususiy natijalarga erishishi doirasida aniqlanishi kerak; loyihaning yakunlanishi va davomiyligi muddati oldindan aniqlangan, ularga iloji boricha aniq rioya etish zarur, ammo ular olingan oraliq natijalar va loyihaning umumiy siljib borishiga bog</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liq hamda to</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g</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rilanishi ham kerak; loyihaning </a:t>
            </a:r>
            <a:r>
              <a:rPr lang="uz-Latn-UZ" sz="2400" dirty="0">
                <a:solidFill>
                  <a:schemeClr val="tx1"/>
                </a:solidFill>
                <a:latin typeface="Times New Roman" pitchFamily="18" charset="0"/>
                <a:cs typeface="Times New Roman" pitchFamily="18" charset="0"/>
              </a:rPr>
              <a:t>x</a:t>
            </a:r>
            <a:r>
              <a:rPr lang="uz-Cyrl-UZ" sz="2400" dirty="0">
                <a:solidFill>
                  <a:schemeClr val="tx1"/>
                </a:solidFill>
                <a:latin typeface="Times New Roman" pitchFamily="18" charset="0"/>
                <a:cs typeface="Times New Roman" pitchFamily="18" charset="0"/>
              </a:rPr>
              <a:t>arajatlar rejasi odatda ajratilgan assignatsiyalar va oz miqdorda loyihani haqiqatda siljib borishiga bog</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liq; asosiy cheklashlar quvvatlardan foydalanish imkoniyatlarini cheklanganligi bilan bog</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liq (uskunalar va mutaxassislar). Qoidaga asosan, mavjud quvvatlar loyihaning xarajatlari va uning tayyorgarlik muddatini aniqlab beradi. Bunday loyihalarga innovatsion loyihalarni misoli qilish mumkin.</a:t>
            </a:r>
            <a:endParaRPr lang="ru-RU" sz="2400" dirty="0">
              <a:solidFill>
                <a:schemeClr val="tx1"/>
              </a:solidFill>
              <a:latin typeface="Times New Roman" pitchFamily="18" charset="0"/>
              <a:cs typeface="Times New Roman" pitchFamily="18" charset="0"/>
            </a:endParaRPr>
          </a:p>
          <a:p>
            <a:endParaRPr lang="ru-RU" dirty="0"/>
          </a:p>
        </p:txBody>
      </p:sp>
      <p:pic>
        <p:nvPicPr>
          <p:cNvPr id="4" name="Picture 2" descr="O'zbekiston Respublikasida xorijiy investitsiya va kreditlar tarkib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9724" y="0"/>
            <a:ext cx="2715905" cy="161043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O'zbekistonda investitsiya kirituvchilarga yangi imtiyozlar ishlab chiqildi  - Erkak.u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63366" y="2597623"/>
            <a:ext cx="1446663" cy="3898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20293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latin typeface="Times New Roman" pitchFamily="18" charset="0"/>
                <a:cs typeface="Times New Roman" pitchFamily="18" charset="0"/>
              </a:rPr>
              <a:t>Tashkiliy masalalar</a:t>
            </a:r>
            <a:endParaRPr lang="ru-RU" dirty="0"/>
          </a:p>
        </p:txBody>
      </p:sp>
      <p:sp>
        <p:nvSpPr>
          <p:cNvPr id="3" name="Объект 2"/>
          <p:cNvSpPr>
            <a:spLocks noGrp="1"/>
          </p:cNvSpPr>
          <p:nvPr>
            <p:ph idx="1"/>
          </p:nvPr>
        </p:nvSpPr>
        <p:spPr>
          <a:xfrm>
            <a:off x="677334" y="1460311"/>
            <a:ext cx="8596668" cy="4899546"/>
          </a:xfrm>
        </p:spPr>
        <p:txBody>
          <a:bodyPr>
            <a:noAutofit/>
          </a:bodyPr>
          <a:lstStyle/>
          <a:p>
            <a:r>
              <a:rPr lang="uz-Cyrl-UZ" sz="2400" dirty="0">
                <a:solidFill>
                  <a:schemeClr val="tx1"/>
                </a:solidFill>
                <a:latin typeface="Times New Roman" pitchFamily="18" charset="0"/>
                <a:cs typeface="Times New Roman" pitchFamily="18" charset="0"/>
              </a:rPr>
              <a:t>Korxonani qayta qurish, yangi boshqaruv tizimining kontseptsiyalarini realizatsiya qilish, yangi tashkilotni tuzish yoki xalqaro forum o</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tkazish – loyiha sifatida quyidagicha xarakterlanadi: loyihaning maqsadlari oldindan aniqlangan, biroq loyiha natijalarini sifat va miqdor ko</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rsatkichlarini yuqoridagi ko</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rsatilgan loyihalarga nisbatan aniqlash qiyinroq, chunki ular tizimning tashkiliy jihatdan yaxshilashi bilan bog</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liq; muddat va davomiylik taxminan belgilanadi; resurslar imkoniyat doirasida belgilanadi; loyiha xarajatlari aniq belgilanadi va iqtisodiy nazoratga qo</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yiladi; biroq loyihaning siljib borishi yuzasidan to</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g</a:t>
            </a:r>
            <a:r>
              <a:rPr lang="uz-Latn-UZ" sz="2400" dirty="0">
                <a:solidFill>
                  <a:schemeClr val="tx1"/>
                </a:solidFill>
                <a:latin typeface="Times New Roman" pitchFamily="18" charset="0"/>
                <a:cs typeface="Times New Roman" pitchFamily="18" charset="0"/>
              </a:rPr>
              <a:t>‘</a:t>
            </a:r>
            <a:r>
              <a:rPr lang="uz-Cyrl-UZ" sz="2400" dirty="0">
                <a:solidFill>
                  <a:schemeClr val="tx1"/>
                </a:solidFill>
                <a:latin typeface="Times New Roman" pitchFamily="18" charset="0"/>
                <a:cs typeface="Times New Roman" pitchFamily="18" charset="0"/>
              </a:rPr>
              <a:t>rilanish (korrektirovka)ni talab qiladi.</a:t>
            </a:r>
            <a:endParaRPr lang="ru-RU" sz="2400" dirty="0">
              <a:solidFill>
                <a:schemeClr val="tx1"/>
              </a:solidFill>
              <a:latin typeface="Times New Roman" pitchFamily="18" charset="0"/>
              <a:cs typeface="Times New Roman" pitchFamily="18" charset="0"/>
            </a:endParaRPr>
          </a:p>
          <a:p>
            <a:endParaRPr lang="ru-RU" sz="2400" dirty="0"/>
          </a:p>
        </p:txBody>
      </p:sp>
      <p:pic>
        <p:nvPicPr>
          <p:cNvPr id="4" name="Picture 2" descr="Qanday qilib investitsiya qilish kerak, menejmentga pul berish nimani  anglatadi, pulni qanday kiritish usulini tanlash kerak. Tinchlik va  ehtiyotkorlik. Investitsiyalar turlari - tasnif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2438" y="1091821"/>
            <a:ext cx="3059562" cy="5268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20370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latin typeface="Times New Roman" pitchFamily="18" charset="0"/>
                <a:cs typeface="Times New Roman" pitchFamily="18" charset="0"/>
              </a:rPr>
              <a:t>Iqtisodiy loyihalar</a:t>
            </a:r>
            <a:endParaRPr lang="ru-RU" dirty="0"/>
          </a:p>
        </p:txBody>
      </p:sp>
      <p:sp>
        <p:nvSpPr>
          <p:cNvPr id="3" name="Объект 2"/>
          <p:cNvSpPr>
            <a:spLocks noGrp="1"/>
          </p:cNvSpPr>
          <p:nvPr>
            <p:ph idx="1"/>
          </p:nvPr>
        </p:nvSpPr>
        <p:spPr>
          <a:xfrm>
            <a:off x="677334" y="1446663"/>
            <a:ext cx="8596668" cy="4594699"/>
          </a:xfrm>
        </p:spPr>
        <p:txBody>
          <a:bodyPr>
            <a:normAutofit fontScale="92500"/>
          </a:bodyPr>
          <a:lstStyle/>
          <a:p>
            <a:r>
              <a:rPr lang="uz-Cyrl-UZ" sz="2400" dirty="0">
                <a:solidFill>
                  <a:schemeClr val="tx1"/>
                </a:solidFill>
                <a:latin typeface="Times New Roman" pitchFamily="18" charset="0"/>
                <a:cs typeface="Times New Roman" pitchFamily="18" charset="0"/>
              </a:rPr>
              <a:t>Korxonalarni xususiylashtirish, auditorlik tizimini tashkillashtirish, yangi soliq tizimini kiritilishi – bu o‘zining xususiyatlariga ega bo‘lgan barcha iqtisodiy loyihalar: loyihaning maqsadi tizimning iqtisodiy ko‘rsatkichlari ishlashining yaxshilanishi hisoblanadi, shuning uchun ularni avvalroq ko‘rib chiqilgan holatlarga nisbatan baholash qiyinroqdir; maqsadlar taxminan belgilanadi, lekin loyihani siljib borishi bo‘yicha to‘g‘rilanishini (korrektirovka) talab qiladi; loyiha muddatlari ham xuddi shunday, loyiha uchun resurslar zaruriyat yuzasidan imkoniyat doirasida taqdim etiladi; xarajatlar taxminan aniqlanadi, iqtisodiyligi nazorat qilinadi va loyihani siljib borishi aniqlanadi. Bu shuni bildiradiki, iqtisodiy natijalarga belgilangan muddatlarda o‘rnatilgan xarajatlar asosida erishilishi kerak, resurslar talab bo‘yicha taqdim etiladi</a:t>
            </a:r>
            <a:r>
              <a:rPr lang="uz-Cyrl-UZ" dirty="0">
                <a:solidFill>
                  <a:schemeClr val="tx1"/>
                </a:solidFill>
                <a:latin typeface="Times New Roman" pitchFamily="18" charset="0"/>
                <a:cs typeface="Times New Roman" pitchFamily="18" charset="0"/>
              </a:rPr>
              <a:t>.</a:t>
            </a:r>
            <a:r>
              <a:rPr lang="uz-Latn-UZ" dirty="0">
                <a:solidFill>
                  <a:schemeClr val="tx1"/>
                </a:solidFill>
                <a:latin typeface="Times New Roman" pitchFamily="18" charset="0"/>
                <a:cs typeface="Times New Roman" pitchFamily="18" charset="0"/>
              </a:rPr>
              <a:t> </a:t>
            </a:r>
            <a:endParaRPr lang="ru-RU" dirty="0">
              <a:solidFill>
                <a:schemeClr val="tx1"/>
              </a:solidFill>
              <a:latin typeface="Times New Roman" pitchFamily="18" charset="0"/>
              <a:cs typeface="Times New Roman" pitchFamily="18" charset="0"/>
            </a:endParaRPr>
          </a:p>
          <a:p>
            <a:endParaRPr lang="ru-RU" dirty="0"/>
          </a:p>
        </p:txBody>
      </p:sp>
      <p:pic>
        <p:nvPicPr>
          <p:cNvPr id="4" name="Picture 2" descr="Ikki tomonlama investitsiya bilan har doim arzon sotib oling va yuqori  narxda soting! 65% gacha yoki undan ko'proq APRga bahramand bo'ling! |  Bitg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3999" y="1214651"/>
            <a:ext cx="2529385" cy="4394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91147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latin typeface="Times New Roman" pitchFamily="18" charset="0"/>
                <a:cs typeface="Times New Roman" pitchFamily="18" charset="0"/>
              </a:rPr>
              <a:t>IJTIMOIY LOYIHALAR</a:t>
            </a:r>
            <a:endParaRPr lang="ru-RU" dirty="0"/>
          </a:p>
        </p:txBody>
      </p:sp>
      <p:sp>
        <p:nvSpPr>
          <p:cNvPr id="3" name="Объект 2"/>
          <p:cNvSpPr>
            <a:spLocks noGrp="1"/>
          </p:cNvSpPr>
          <p:nvPr>
            <p:ph idx="1"/>
          </p:nvPr>
        </p:nvSpPr>
        <p:spPr>
          <a:xfrm>
            <a:off x="677334" y="1569493"/>
            <a:ext cx="9558487" cy="4471869"/>
          </a:xfrm>
        </p:spPr>
        <p:txBody>
          <a:bodyPr>
            <a:noAutofit/>
          </a:bodyPr>
          <a:lstStyle/>
          <a:p>
            <a:r>
              <a:rPr lang="uz-Cyrl-UZ" sz="2400" dirty="0">
                <a:solidFill>
                  <a:schemeClr val="tx1"/>
                </a:solidFill>
                <a:latin typeface="Times New Roman" pitchFamily="18" charset="0"/>
                <a:cs typeface="Times New Roman" pitchFamily="18" charset="0"/>
              </a:rPr>
              <a:t>Ijtimoiy ta’minot tizimini qayta qurish, sog‘liqni saqlash, aholining kam ta’minlangan tabaqalarini ijtimoiy himoya qilish, tabiiy va ijtimoiy siljishlar oqibatlarini </a:t>
            </a:r>
            <a:r>
              <a:rPr lang="uz-Latn-UZ" sz="2400" dirty="0">
                <a:solidFill>
                  <a:schemeClr val="tx1"/>
                </a:solidFill>
                <a:latin typeface="Times New Roman" pitchFamily="18" charset="0"/>
                <a:cs typeface="Times New Roman" pitchFamily="18" charset="0"/>
              </a:rPr>
              <a:t>y</a:t>
            </a:r>
            <a:r>
              <a:rPr lang="uz-Cyrl-UZ" sz="2400" dirty="0">
                <a:solidFill>
                  <a:schemeClr val="tx1"/>
                </a:solidFill>
                <a:latin typeface="Times New Roman" pitchFamily="18" charset="0"/>
                <a:cs typeface="Times New Roman" pitchFamily="18" charset="0"/>
              </a:rPr>
              <a:t>engib o‘tish – bularning barchasi o‘z hissasiga ega ijtimoiy loyihalardir: maqsadlar faqat oraliq natijalarga erishish doirasida to‘g‘rilanishi kerak va ko‘zda tutiladi, ularni miqdor va sifat jihatdan baholash ancha murakkablashgan; loyihaning muddati va davomiyligi taxmininiy omillarga bog‘liq yoki faqat belgilanadi va oqibatda aniqlanishi zarur; loyiha xarajatlari, odatda byudjet assignatsiyalariga bog‘liq; resurslar talab bo‘yicha imkoniyat doirasida ajratiladi. Ijtimoiy loyihalar yuqori aniqlikka ega.</a:t>
            </a:r>
            <a:r>
              <a:rPr lang="uz-Latn-UZ" sz="2400" dirty="0">
                <a:solidFill>
                  <a:schemeClr val="tx1"/>
                </a:solidFill>
                <a:latin typeface="Times New Roman" pitchFamily="18" charset="0"/>
                <a:cs typeface="Times New Roman" pitchFamily="18" charset="0"/>
              </a:rPr>
              <a:t> </a:t>
            </a:r>
            <a:endParaRPr lang="ru-RU" sz="2400" dirty="0">
              <a:solidFill>
                <a:schemeClr val="tx1"/>
              </a:solidFill>
              <a:latin typeface="Times New Roman" pitchFamily="18" charset="0"/>
              <a:cs typeface="Times New Roman" pitchFamily="18" charset="0"/>
            </a:endParaRPr>
          </a:p>
          <a:p>
            <a:endParaRPr lang="ru-RU" sz="2400" dirty="0"/>
          </a:p>
        </p:txBody>
      </p:sp>
      <p:pic>
        <p:nvPicPr>
          <p:cNvPr id="4" name="Picture 5" descr="i?id=203668848-40-72&amp;n=2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8913" y="188415"/>
            <a:ext cx="5131559" cy="1230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64443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latin typeface="Times New Roman" pitchFamily="18" charset="0"/>
                <a:cs typeface="Times New Roman" pitchFamily="18" charset="0"/>
              </a:rPr>
              <a:t>2.3. Loyiha hayot davrining asosiy bosqichlari</a:t>
            </a:r>
            <a:endParaRPr lang="ru-RU" dirty="0"/>
          </a:p>
        </p:txBody>
      </p:sp>
      <p:sp>
        <p:nvSpPr>
          <p:cNvPr id="3" name="Объект 2"/>
          <p:cNvSpPr>
            <a:spLocks noGrp="1"/>
          </p:cNvSpPr>
          <p:nvPr>
            <p:ph idx="1"/>
          </p:nvPr>
        </p:nvSpPr>
        <p:spPr/>
        <p:txBody>
          <a:bodyPr>
            <a:normAutofit lnSpcReduction="10000"/>
          </a:bodyPr>
          <a:lstStyle/>
          <a:p>
            <a:r>
              <a:rPr lang="uz-Cyrl-UZ" sz="2400" dirty="0">
                <a:latin typeface="Times New Roman" pitchFamily="18" charset="0"/>
                <a:cs typeface="Times New Roman" pitchFamily="18" charset="0"/>
              </a:rPr>
              <a:t>Loyiha yuzaga kelgan vaqtdan toki u tugatilgunga qadar o‘tgan vaqt oralig‘iga loyihaning hayot davri, loyiha bosib o‘tishi lozim bo‘lgan holatlarga esa fazalar, bosqichlar deyiladi. Loyihalar hayot davri (LHD)ning quyidagi boskichlari farqlanadi:</a:t>
            </a:r>
            <a:endParaRPr lang="ru-RU" sz="2400" dirty="0">
              <a:latin typeface="Times New Roman" pitchFamily="18" charset="0"/>
              <a:cs typeface="Times New Roman" pitchFamily="18" charset="0"/>
            </a:endParaRPr>
          </a:p>
          <a:p>
            <a:r>
              <a:rPr lang="uz-Cyrl-UZ" sz="2400" dirty="0">
                <a:latin typeface="Times New Roman" pitchFamily="18" charset="0"/>
                <a:cs typeface="Times New Roman" pitchFamily="18" charset="0"/>
              </a:rPr>
              <a:t>1. Investitsiya oldi bosqichi.</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a) </a:t>
            </a:r>
            <a:r>
              <a:rPr lang="en-US" sz="2400" dirty="0" err="1">
                <a:latin typeface="Times New Roman" pitchFamily="18" charset="0"/>
                <a:cs typeface="Times New Roman" pitchFamily="18" charset="0"/>
              </a:rPr>
              <a:t>investitsiya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imkoniyatlarining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tahlili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b) </a:t>
            </a:r>
            <a:r>
              <a:rPr lang="en-US" sz="2400" dirty="0" err="1">
                <a:latin typeface="Times New Roman" pitchFamily="18" charset="0"/>
                <a:cs typeface="Times New Roman" pitchFamily="18" charset="0"/>
              </a:rPr>
              <a:t>dastlabki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texnik-iqtisodiy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asoslash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v) </a:t>
            </a:r>
            <a:r>
              <a:rPr lang="en-US" sz="2400" dirty="0" err="1">
                <a:latin typeface="Times New Roman" pitchFamily="18" charset="0"/>
                <a:cs typeface="Times New Roman" pitchFamily="18" charset="0"/>
              </a:rPr>
              <a:t>texnik-iqtisodiy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asoslash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g) </a:t>
            </a:r>
            <a:r>
              <a:rPr lang="en-US" sz="2400" dirty="0" err="1">
                <a:latin typeface="Times New Roman" pitchFamily="18" charset="0"/>
                <a:cs typeface="Times New Roman" pitchFamily="18" charset="0"/>
              </a:rPr>
              <a:t>investitsiya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imkoniyatlari</a:t>
            </a:r>
            <a:r>
              <a:rPr lang="en-US" sz="2400" dirty="0">
                <a:latin typeface="Times New Roman" pitchFamily="18" charset="0"/>
                <a:cs typeface="Times New Roman" pitchFamily="18" charset="0"/>
              </a:rPr>
              <a:t> to</a:t>
            </a:r>
            <a:r>
              <a:rPr lang="uz-Cyrl-UZ" sz="2400" dirty="0">
                <a:latin typeface="Times New Roman" pitchFamily="18" charset="0"/>
                <a:cs typeface="Times New Roman" pitchFamily="18" charset="0"/>
              </a:rPr>
              <a:t>‘</a:t>
            </a:r>
            <a:r>
              <a:rPr lang="en-US" sz="2400" dirty="0">
                <a:latin typeface="Times New Roman" pitchFamily="18" charset="0"/>
                <a:cs typeface="Times New Roman" pitchFamily="18" charset="0"/>
              </a:rPr>
              <a:t>g</a:t>
            </a:r>
            <a:r>
              <a:rPr lang="uz-Cyrl-UZ"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risida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doklad</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endParaRPr lang="ru-RU" dirty="0"/>
          </a:p>
        </p:txBody>
      </p:sp>
      <p:pic>
        <p:nvPicPr>
          <p:cNvPr id="4" name="Picture 5" descr="photos0-800x60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4119" y="3637719"/>
            <a:ext cx="5299766" cy="210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30671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latin typeface="Times New Roman" pitchFamily="18" charset="0"/>
                <a:cs typeface="Times New Roman" pitchFamily="18" charset="0"/>
              </a:rPr>
              <a:t>Loyiha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hayot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davrining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bosqichlari</a:t>
            </a:r>
            <a:endParaRPr lang="ru-RU" dirty="0"/>
          </a:p>
        </p:txBody>
      </p:sp>
      <p:sp>
        <p:nvSpPr>
          <p:cNvPr id="3" name="Объект 2"/>
          <p:cNvSpPr>
            <a:spLocks noGrp="1"/>
          </p:cNvSpPr>
          <p:nvPr>
            <p:ph idx="1"/>
          </p:nvPr>
        </p:nvSpPr>
        <p:spPr>
          <a:xfrm>
            <a:off x="677334" y="1774209"/>
            <a:ext cx="10882320" cy="4267153"/>
          </a:xfrm>
        </p:spPr>
        <p:txBody>
          <a:bodyPr>
            <a:normAutofit fontScale="92500" lnSpcReduction="10000"/>
          </a:bodyPr>
          <a:lstStyle/>
          <a:p>
            <a:r>
              <a:rPr lang="en-US" dirty="0">
                <a:latin typeface="Times New Roman" pitchFamily="18" charset="0"/>
                <a:cs typeface="Times New Roman" pitchFamily="18" charset="0"/>
              </a:rPr>
              <a:t>2</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Investitsiya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bosqichi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a) </a:t>
            </a:r>
            <a:r>
              <a:rPr lang="en-US" sz="2400" dirty="0" err="1">
                <a:latin typeface="Times New Roman" pitchFamily="18" charset="0"/>
                <a:cs typeface="Times New Roman" pitchFamily="18" charset="0"/>
              </a:rPr>
              <a:t>muzokaralar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shartnomalar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tuzish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b) </a:t>
            </a:r>
            <a:r>
              <a:rPr lang="en-US" sz="2400" dirty="0" err="1">
                <a:latin typeface="Times New Roman" pitchFamily="18" charset="0"/>
                <a:cs typeface="Times New Roman" pitchFamily="18" charset="0"/>
              </a:rPr>
              <a:t>loyihalashtirish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uz-Latn-UZ" sz="2400" dirty="0">
                <a:latin typeface="Times New Roman" pitchFamily="18" charset="0"/>
                <a:cs typeface="Times New Roman" pitchFamily="18" charset="0"/>
              </a:rPr>
              <a:t>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qurilish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amalga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oshirish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uz-Latn-UZ" sz="2400" dirty="0">
                <a:latin typeface="Times New Roman" pitchFamily="18" charset="0"/>
                <a:cs typeface="Times New Roman" pitchFamily="18" charset="0"/>
              </a:rPr>
              <a:t>d</a:t>
            </a:r>
            <a:r>
              <a:rPr lang="en-US" sz="2400" dirty="0">
                <a:latin typeface="Times New Roman" pitchFamily="18" charset="0"/>
                <a:cs typeface="Times New Roman" pitchFamily="18" charset="0"/>
              </a:rPr>
              <a:t>) marketing;</a:t>
            </a:r>
            <a:endParaRPr lang="ru-RU" sz="2400" dirty="0">
              <a:latin typeface="Times New Roman" pitchFamily="18" charset="0"/>
              <a:cs typeface="Times New Roman" pitchFamily="18" charset="0"/>
            </a:endParaRPr>
          </a:p>
          <a:p>
            <a:r>
              <a:rPr lang="uz-Latn-UZ" sz="2400" dirty="0">
                <a:latin typeface="Times New Roman" pitchFamily="18" charset="0"/>
                <a:cs typeface="Times New Roman" pitchFamily="18" charset="0"/>
              </a:rPr>
              <a:t>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xodimlarni</a:t>
            </a:r>
            <a:r>
              <a:rPr lang="en-US" sz="2400" dirty="0">
                <a:latin typeface="Times New Roman" pitchFamily="18" charset="0"/>
                <a:cs typeface="Times New Roman" pitchFamily="18" charset="0"/>
              </a:rPr>
              <a:t> o</a:t>
            </a:r>
            <a:r>
              <a:rPr lang="uz-Cyrl-UZ"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qitish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3. </a:t>
            </a:r>
            <a:r>
              <a:rPr lang="uz-Cyrl-UZ" sz="2400" dirty="0">
                <a:latin typeface="Times New Roman" pitchFamily="18" charset="0"/>
                <a:cs typeface="Times New Roman" pitchFamily="18" charset="0"/>
              </a:rPr>
              <a:t>E</a:t>
            </a:r>
            <a:r>
              <a:rPr lang="en-US" sz="2400" dirty="0" err="1">
                <a:latin typeface="Times New Roman" pitchFamily="18" charset="0"/>
                <a:cs typeface="Times New Roman" pitchFamily="18" charset="0"/>
              </a:rPr>
              <a:t>kspluatatsiya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bosqichi</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a) </a:t>
            </a:r>
            <a:r>
              <a:rPr lang="en-US" sz="2400" dirty="0" err="1">
                <a:latin typeface="Times New Roman" pitchFamily="18" charset="0"/>
                <a:cs typeface="Times New Roman" pitchFamily="18" charset="0"/>
              </a:rPr>
              <a:t>qabul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tushirish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b) </a:t>
            </a:r>
            <a:r>
              <a:rPr lang="en-US" sz="2400" dirty="0" err="1">
                <a:latin typeface="Times New Roman" pitchFamily="18" charset="0"/>
                <a:cs typeface="Times New Roman" pitchFamily="18" charset="0"/>
              </a:rPr>
              <a:t>uskunalarni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almashtirish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yangilash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uz-Latn-UZ" sz="2400" dirty="0">
                <a:latin typeface="Times New Roman" pitchFamily="18" charset="0"/>
                <a:cs typeface="Times New Roman" pitchFamily="18" charset="0"/>
              </a:rPr>
              <a:t>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kengaytirish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innovatsiya</a:t>
            </a:r>
            <a:r>
              <a:rPr lang="en-US" sz="2400" dirty="0">
                <a:latin typeface="Times New Roman" pitchFamily="18" charset="0"/>
                <a:cs typeface="Times New Roman" pitchFamily="18" charset="0"/>
              </a:rPr>
              <a:t>.</a:t>
            </a:r>
            <a:r>
              <a:rPr lang="uz-Latn-UZ" sz="2400" dirty="0">
                <a:latin typeface="Times New Roman" pitchFamily="18" charset="0"/>
                <a:cs typeface="Times New Roman" pitchFamily="18" charset="0"/>
              </a:rPr>
              <a:t> </a:t>
            </a:r>
            <a:endParaRPr lang="ru-RU" sz="2400" dirty="0">
              <a:latin typeface="Times New Roman" pitchFamily="18" charset="0"/>
              <a:cs typeface="Times New Roman" pitchFamily="18" charset="0"/>
            </a:endParaRPr>
          </a:p>
          <a:p>
            <a:endParaRPr lang="ru-RU" dirty="0"/>
          </a:p>
        </p:txBody>
      </p:sp>
      <p:pic>
        <p:nvPicPr>
          <p:cNvPr id="4" name="Picture 2" descr="Нақд пулсиз ҳисоб-китоб қилиш тартиби янгиланди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3565" y="1269999"/>
            <a:ext cx="3916907" cy="4489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30196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latin typeface="Times New Roman" pitchFamily="18" charset="0"/>
                <a:cs typeface="Times New Roman" pitchFamily="18" charset="0"/>
              </a:rPr>
              <a:t>Mehnat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sig`imi</a:t>
            </a:r>
            <a:endParaRPr lang="ru-RU" dirty="0"/>
          </a:p>
        </p:txBody>
      </p:sp>
      <p:sp>
        <p:nvSpPr>
          <p:cNvPr id="3" name="Объект 2"/>
          <p:cNvSpPr>
            <a:spLocks noGrp="1"/>
          </p:cNvSpPr>
          <p:nvPr>
            <p:ph idx="1"/>
          </p:nvPr>
        </p:nvSpPr>
        <p:spPr>
          <a:xfrm>
            <a:off x="677334" y="2183642"/>
            <a:ext cx="10636660" cy="3857720"/>
          </a:xfrm>
        </p:spPr>
        <p:txBody>
          <a:bodyPr>
            <a:normAutofit/>
          </a:bodyPr>
          <a:lstStyle/>
          <a:p>
            <a:pPr algn="just"/>
            <a:r>
              <a:rPr lang="en-US" sz="2400" dirty="0" err="1">
                <a:solidFill>
                  <a:schemeClr val="tx1"/>
                </a:solidFill>
                <a:latin typeface="Times New Roman" pitchFamily="18" charset="0"/>
                <a:cs typeface="Times New Roman" pitchFamily="18" charset="0"/>
              </a:rPr>
              <a:t>Mehnat</a:t>
            </a:r>
            <a:r>
              <a:rPr lang="en-US" sz="2400" dirty="0">
                <a:solidFill>
                  <a:schemeClr val="tx1"/>
                </a:solidFill>
                <a:latin typeface="Times New Roman" pitchFamily="18" charset="0"/>
                <a:cs typeface="Times New Roman" pitchFamily="18" charset="0"/>
              </a:rPr>
              <a:t> sig</a:t>
            </a:r>
            <a:r>
              <a:rPr lang="uz-Cyrl-UZ" sz="2400" dirty="0">
                <a:solidFill>
                  <a:schemeClr val="tx1"/>
                </a:solidFill>
                <a:latin typeface="Times New Roman" pitchFamily="18" charset="0"/>
                <a:cs typeface="Times New Roman" pitchFamily="18" charset="0"/>
              </a:rPr>
              <a:t>‘</a:t>
            </a:r>
            <a:r>
              <a:rPr lang="en-US" sz="2400" dirty="0" err="1">
                <a:solidFill>
                  <a:schemeClr val="tx1"/>
                </a:solidFill>
                <a:latin typeface="Times New Roman" pitchFamily="18" charset="0"/>
                <a:cs typeface="Times New Roman" pitchFamily="18" charset="0"/>
              </a:rPr>
              <a:t>imiga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a:t>
            </a:r>
            <a:r>
              <a:rPr lang="uz-Cyrl-UZ" sz="2400" dirty="0">
                <a:solidFill>
                  <a:schemeClr val="tx1"/>
                </a:solidFill>
                <a:latin typeface="Times New Roman" pitchFamily="18" charset="0"/>
                <a:cs typeface="Times New Roman" pitchFamily="18" charset="0"/>
              </a:rPr>
              <a:t>‘</a:t>
            </a:r>
            <a:r>
              <a:rPr lang="en-US" sz="2400" dirty="0" err="1">
                <a:solidFill>
                  <a:schemeClr val="tx1"/>
                </a:solidFill>
                <a:latin typeface="Times New Roman" pitchFamily="18" charset="0"/>
                <a:cs typeface="Times New Roman" pitchFamily="18" charset="0"/>
              </a:rPr>
              <a:t>ra</a:t>
            </a:r>
            <a:r>
              <a:rPr lang="en-US" sz="2400" dirty="0">
                <a:solidFill>
                  <a:schemeClr val="tx1"/>
                </a:solidFill>
                <a:latin typeface="Times New Roman" pitchFamily="18" charset="0"/>
                <a:cs typeface="Times New Roman" pitchFamily="18" charset="0"/>
              </a:rPr>
              <a:t> L</a:t>
            </a:r>
            <a:r>
              <a:rPr lang="uz-Cyrl-UZ" sz="2400" dirty="0">
                <a:solidFill>
                  <a:schemeClr val="tx1"/>
                </a:solidFill>
                <a:latin typeface="Times New Roman" pitchFamily="18" charset="0"/>
                <a:cs typeface="Times New Roman" pitchFamily="18" charset="0"/>
              </a:rPr>
              <a:t>H</a:t>
            </a:r>
            <a:r>
              <a:rPr lang="en-US" sz="2400" dirty="0" err="1">
                <a:solidFill>
                  <a:schemeClr val="tx1"/>
                </a:solidFill>
                <a:latin typeface="Times New Roman" pitchFamily="18" charset="0"/>
                <a:cs typeface="Times New Roman" pitchFamily="18" charset="0"/>
              </a:rPr>
              <a:t>Dni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quyidagicha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tasavvur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qilish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mumkin</a:t>
            </a:r>
            <a:r>
              <a:rPr lang="en-US" sz="2400" dirty="0" smtClean="0">
                <a:solidFill>
                  <a:schemeClr val="tx1"/>
                </a:solidFill>
                <a:latin typeface="Times New Roman" pitchFamily="18" charset="0"/>
                <a:cs typeface="Times New Roman" pitchFamily="18" charset="0"/>
              </a:rPr>
              <a:t>:</a:t>
            </a:r>
            <a:endParaRPr lang="ru-RU" sz="2400" dirty="0" smtClean="0">
              <a:solidFill>
                <a:schemeClr val="tx1"/>
              </a:solidFill>
              <a:latin typeface="Times New Roman" pitchFamily="18" charset="0"/>
              <a:cs typeface="Times New Roman" pitchFamily="18" charset="0"/>
            </a:endParaRPr>
          </a:p>
          <a:p>
            <a:pPr algn="just"/>
            <a:endParaRPr lang="ru-RU" dirty="0" smtClean="0">
              <a:solidFill>
                <a:schemeClr val="tx1"/>
              </a:solidFill>
              <a:latin typeface="Times New Roman" pitchFamily="18" charset="0"/>
              <a:cs typeface="Times New Roman" pitchFamily="18" charset="0"/>
            </a:endParaRPr>
          </a:p>
          <a:p>
            <a:pPr algn="just"/>
            <a:endParaRPr lang="ru-RU" dirty="0">
              <a:solidFill>
                <a:schemeClr val="tx1"/>
              </a:solidFill>
              <a:latin typeface="Times New Roman" pitchFamily="18" charset="0"/>
              <a:cs typeface="Times New Roman" pitchFamily="18" charset="0"/>
            </a:endParaRPr>
          </a:p>
          <a:p>
            <a:pPr marL="0" indent="0" fontAlgn="t">
              <a:buNone/>
            </a:pPr>
            <a:endParaRPr lang="ru-RU" dirty="0"/>
          </a:p>
          <a:p>
            <a:endParaRPr lang="en-US" dirty="0" smtClean="0">
              <a:solidFill>
                <a:schemeClr val="tx1"/>
              </a:solidFill>
              <a:latin typeface="Times New Roman" pitchFamily="18" charset="0"/>
              <a:cs typeface="Times New Roman" pitchFamily="18" charset="0"/>
            </a:endParaRPr>
          </a:p>
          <a:p>
            <a:pPr algn="just"/>
            <a:r>
              <a:rPr lang="uz-Cyrl-UZ" sz="2400" dirty="0" smtClean="0">
                <a:solidFill>
                  <a:schemeClr val="tx1"/>
                </a:solidFill>
                <a:latin typeface="Times New Roman" pitchFamily="18" charset="0"/>
                <a:cs typeface="Times New Roman" pitchFamily="18" charset="0"/>
              </a:rPr>
              <a:t>Loyihaning </a:t>
            </a:r>
            <a:r>
              <a:rPr lang="uz-Cyrl-UZ" sz="2400" dirty="0">
                <a:solidFill>
                  <a:schemeClr val="tx1"/>
                </a:solidFill>
                <a:latin typeface="Times New Roman" pitchFamily="18" charset="0"/>
                <a:cs typeface="Times New Roman" pitchFamily="18" charset="0"/>
              </a:rPr>
              <a:t>kontseptsiyasini ishlab chiqish loyihaning yakuniy maqsadlari va bu maqsadlarga erishish yo‘llarini belgilashni o‘z ichiga oladi. Bunda muqobil maqsadlar ko‘rib chiqiladi, hajmlar, muddatlar, foyda hajmi miqdoran solishtiriladi.</a:t>
            </a:r>
            <a:r>
              <a:rPr lang="uz-Latn-UZ" sz="2400" dirty="0">
                <a:solidFill>
                  <a:schemeClr val="tx1"/>
                </a:solidFill>
                <a:latin typeface="Times New Roman" pitchFamily="18" charset="0"/>
                <a:cs typeface="Times New Roman" pitchFamily="18" charset="0"/>
              </a:rPr>
              <a:t> </a:t>
            </a:r>
            <a:endParaRPr lang="ru-RU" sz="2400" dirty="0">
              <a:solidFill>
                <a:schemeClr val="tx1"/>
              </a:solidFill>
              <a:latin typeface="Times New Roman" pitchFamily="18" charset="0"/>
              <a:cs typeface="Times New Roman" pitchFamily="18" charset="0"/>
            </a:endParaRPr>
          </a:p>
          <a:p>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963744145"/>
              </p:ext>
            </p:extLst>
          </p:nvPr>
        </p:nvGraphicFramePr>
        <p:xfrm>
          <a:off x="818866" y="2879678"/>
          <a:ext cx="9341136" cy="1261053"/>
        </p:xfrm>
        <a:graphic>
          <a:graphicData uri="http://schemas.openxmlformats.org/drawingml/2006/table">
            <a:tbl>
              <a:tblPr firstRow="1" bandRow="1">
                <a:tableStyleId>{5C22544A-7EE6-4342-B048-85BDC9FD1C3A}</a:tableStyleId>
              </a:tblPr>
              <a:tblGrid>
                <a:gridCol w="1556856">
                  <a:extLst>
                    <a:ext uri="{9D8B030D-6E8A-4147-A177-3AD203B41FA5}">
                      <a16:colId xmlns:a16="http://schemas.microsoft.com/office/drawing/2014/main" val="3549552054"/>
                    </a:ext>
                  </a:extLst>
                </a:gridCol>
                <a:gridCol w="1556856">
                  <a:extLst>
                    <a:ext uri="{9D8B030D-6E8A-4147-A177-3AD203B41FA5}">
                      <a16:colId xmlns:a16="http://schemas.microsoft.com/office/drawing/2014/main" val="1036703743"/>
                    </a:ext>
                  </a:extLst>
                </a:gridCol>
                <a:gridCol w="1556856">
                  <a:extLst>
                    <a:ext uri="{9D8B030D-6E8A-4147-A177-3AD203B41FA5}">
                      <a16:colId xmlns:a16="http://schemas.microsoft.com/office/drawing/2014/main" val="1597029635"/>
                    </a:ext>
                  </a:extLst>
                </a:gridCol>
                <a:gridCol w="1556856">
                  <a:extLst>
                    <a:ext uri="{9D8B030D-6E8A-4147-A177-3AD203B41FA5}">
                      <a16:colId xmlns:a16="http://schemas.microsoft.com/office/drawing/2014/main" val="1447344432"/>
                    </a:ext>
                  </a:extLst>
                </a:gridCol>
                <a:gridCol w="1556856">
                  <a:extLst>
                    <a:ext uri="{9D8B030D-6E8A-4147-A177-3AD203B41FA5}">
                      <a16:colId xmlns:a16="http://schemas.microsoft.com/office/drawing/2014/main" val="2540503343"/>
                    </a:ext>
                  </a:extLst>
                </a:gridCol>
                <a:gridCol w="1556856">
                  <a:extLst>
                    <a:ext uri="{9D8B030D-6E8A-4147-A177-3AD203B41FA5}">
                      <a16:colId xmlns:a16="http://schemas.microsoft.com/office/drawing/2014/main" val="1400579192"/>
                    </a:ext>
                  </a:extLst>
                </a:gridCol>
              </a:tblGrid>
              <a:tr h="620973">
                <a:tc>
                  <a:txBody>
                    <a:bodyPr/>
                    <a:lstStyle/>
                    <a:p>
                      <a:r>
                        <a:rPr lang="en-US" dirty="0" err="1" smtClean="0"/>
                        <a:t>Bosqichlar</a:t>
                      </a:r>
                      <a:endParaRPr lang="ru-RU" dirty="0"/>
                    </a:p>
                  </a:txBody>
                  <a:tcPr/>
                </a:tc>
                <a:tc>
                  <a:txBody>
                    <a:bodyPr/>
                    <a:lstStyle/>
                    <a:p>
                      <a:r>
                        <a:rPr lang="en-US" dirty="0" err="1" smtClean="0"/>
                        <a:t>Kontseptsiya</a:t>
                      </a:r>
                      <a:endParaRPr lang="ru-RU" dirty="0"/>
                    </a:p>
                  </a:txBody>
                  <a:tcPr/>
                </a:tc>
                <a:tc>
                  <a:txBody>
                    <a:bodyPr/>
                    <a:lstStyle/>
                    <a:p>
                      <a:r>
                        <a:rPr lang="en-US" dirty="0" err="1" smtClean="0"/>
                        <a:t>Rejalashtirish</a:t>
                      </a:r>
                      <a:endParaRPr lang="ru-RU" dirty="0"/>
                    </a:p>
                  </a:txBody>
                  <a:tcPr/>
                </a:tc>
                <a:tc>
                  <a:txBody>
                    <a:bodyPr/>
                    <a:lstStyle/>
                    <a:p>
                      <a:r>
                        <a:rPr lang="en-US" dirty="0" err="1" smtClean="0"/>
                        <a:t>Loyihalashtirish</a:t>
                      </a:r>
                      <a:endParaRPr lang="ru-RU" dirty="0"/>
                    </a:p>
                  </a:txBody>
                  <a:tcPr/>
                </a:tc>
                <a:tc>
                  <a:txBody>
                    <a:bodyPr/>
                    <a:lstStyle/>
                    <a:p>
                      <a:r>
                        <a:rPr lang="en-US" dirty="0" err="1" smtClean="0"/>
                        <a:t>Qurilish</a:t>
                      </a:r>
                      <a:endParaRPr lang="ru-RU" dirty="0"/>
                    </a:p>
                  </a:txBody>
                  <a:tcPr/>
                </a:tc>
                <a:tc>
                  <a:txBody>
                    <a:bodyPr/>
                    <a:lstStyle/>
                    <a:p>
                      <a:r>
                        <a:rPr lang="en-US" dirty="0" err="1" smtClean="0"/>
                        <a:t>Yakunlash</a:t>
                      </a:r>
                      <a:endParaRPr lang="ru-RU" dirty="0"/>
                    </a:p>
                  </a:txBody>
                  <a:tcPr/>
                </a:tc>
                <a:extLst>
                  <a:ext uri="{0D108BD9-81ED-4DB2-BD59-A6C34878D82A}">
                    <a16:rowId xmlns:a16="http://schemas.microsoft.com/office/drawing/2014/main" val="3163094115"/>
                  </a:ext>
                </a:extLst>
              </a:tr>
              <a:tr h="620973">
                <a:tc>
                  <a:txBody>
                    <a:bodyPr/>
                    <a:lstStyle/>
                    <a:p>
                      <a:pPr algn="ctr"/>
                      <a:r>
                        <a:rPr lang="en-US" dirty="0" err="1" smtClean="0"/>
                        <a:t>Vaqt</a:t>
                      </a:r>
                      <a:endParaRPr lang="ru-RU" dirty="0"/>
                    </a:p>
                  </a:txBody>
                  <a:tcPr/>
                </a:tc>
                <a:tc>
                  <a:txBody>
                    <a:bodyPr/>
                    <a:lstStyle/>
                    <a:p>
                      <a:pPr algn="ctr"/>
                      <a:r>
                        <a:rPr lang="en-US" dirty="0" smtClean="0"/>
                        <a:t>3</a:t>
                      </a:r>
                      <a:r>
                        <a:rPr lang="ru-RU" dirty="0" smtClean="0"/>
                        <a:t>%</a:t>
                      </a:r>
                      <a:endParaRPr lang="ru-RU" dirty="0"/>
                    </a:p>
                  </a:txBody>
                  <a:tcPr/>
                </a:tc>
                <a:tc>
                  <a:txBody>
                    <a:bodyPr/>
                    <a:lstStyle/>
                    <a:p>
                      <a:pPr algn="ctr"/>
                      <a:r>
                        <a:rPr lang="en-US" dirty="0" smtClean="0"/>
                        <a:t>5</a:t>
                      </a:r>
                      <a:r>
                        <a:rPr lang="ru-RU" dirty="0" smtClean="0"/>
                        <a:t>%</a:t>
                      </a:r>
                      <a:endParaRPr lang="ru-RU" dirty="0"/>
                    </a:p>
                  </a:txBody>
                  <a:tcPr/>
                </a:tc>
                <a:tc>
                  <a:txBody>
                    <a:bodyPr/>
                    <a:lstStyle/>
                    <a:p>
                      <a:pPr algn="ctr"/>
                      <a:r>
                        <a:rPr lang="en-US" dirty="0" smtClean="0"/>
                        <a:t>20</a:t>
                      </a:r>
                      <a:r>
                        <a:rPr lang="ru-RU" dirty="0" smtClean="0"/>
                        <a:t>%</a:t>
                      </a:r>
                      <a:endParaRPr lang="ru-RU" dirty="0"/>
                    </a:p>
                  </a:txBody>
                  <a:tcPr/>
                </a:tc>
                <a:tc>
                  <a:txBody>
                    <a:bodyPr/>
                    <a:lstStyle/>
                    <a:p>
                      <a:pPr algn="ctr"/>
                      <a:r>
                        <a:rPr lang="en-US" dirty="0" smtClean="0"/>
                        <a:t>60</a:t>
                      </a:r>
                      <a:r>
                        <a:rPr lang="ru-RU" dirty="0" smtClean="0"/>
                        <a:t>%</a:t>
                      </a:r>
                      <a:endParaRPr lang="ru-RU" dirty="0"/>
                    </a:p>
                  </a:txBody>
                  <a:tcPr/>
                </a:tc>
                <a:tc>
                  <a:txBody>
                    <a:bodyPr/>
                    <a:lstStyle/>
                    <a:p>
                      <a:pPr algn="ctr"/>
                      <a:r>
                        <a:rPr lang="en-US" dirty="0" smtClean="0"/>
                        <a:t>12</a:t>
                      </a:r>
                      <a:r>
                        <a:rPr lang="ru-RU" dirty="0" smtClean="0"/>
                        <a:t>%</a:t>
                      </a:r>
                      <a:endParaRPr lang="ru-RU" dirty="0"/>
                    </a:p>
                  </a:txBody>
                  <a:tcPr/>
                </a:tc>
                <a:extLst>
                  <a:ext uri="{0D108BD9-81ED-4DB2-BD59-A6C34878D82A}">
                    <a16:rowId xmlns:a16="http://schemas.microsoft.com/office/drawing/2014/main" val="2025130897"/>
                  </a:ext>
                </a:extLst>
              </a:tr>
            </a:tbl>
          </a:graphicData>
        </a:graphic>
      </p:graphicFrame>
      <p:pic>
        <p:nvPicPr>
          <p:cNvPr id="5" name="Picture 4" descr="Jamoa kelishuv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4580" y="248891"/>
            <a:ext cx="6482686" cy="1681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58147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latin typeface="Times New Roman" pitchFamily="18" charset="0"/>
                <a:cs typeface="Times New Roman" pitchFamily="18" charset="0"/>
              </a:rPr>
              <a:t>Loyiha muhiti</a:t>
            </a:r>
            <a:endParaRPr lang="ru-RU" dirty="0"/>
          </a:p>
        </p:txBody>
      </p:sp>
      <p:sp>
        <p:nvSpPr>
          <p:cNvPr id="3" name="Объект 2"/>
          <p:cNvSpPr>
            <a:spLocks noGrp="1"/>
          </p:cNvSpPr>
          <p:nvPr>
            <p:ph idx="1"/>
          </p:nvPr>
        </p:nvSpPr>
        <p:spPr>
          <a:xfrm>
            <a:off x="677333" y="1460311"/>
            <a:ext cx="9681317" cy="4581052"/>
          </a:xfrm>
        </p:spPr>
        <p:txBody>
          <a:bodyPr>
            <a:normAutofit fontScale="92500" lnSpcReduction="10000"/>
          </a:bodyPr>
          <a:lstStyle/>
          <a:p>
            <a:r>
              <a:rPr lang="uz-Cyrl-UZ" sz="2600" dirty="0">
                <a:latin typeface="Times New Roman" pitchFamily="18" charset="0"/>
                <a:cs typeface="Times New Roman" pitchFamily="18" charset="0"/>
              </a:rPr>
              <a:t>Loyiha muhiti tashqi va ichki muhitlarga bo‘linadi. Tashqi muhitni korxona doirasida o‘zgartirib yoki boshqarib bo‘lmaydi. Shuning uchun tashqi muhitdan kelib chiqib samarali ichki muhitni yaratish va raqobat qilish zarur bo‘ladi. Korxonaning loyihaga ta’sirini, ya’ni loyihaning ichki muhiti omillarini ko‘rib chiqamiz</a:t>
            </a:r>
            <a:r>
              <a:rPr lang="uz-Cyrl-UZ" sz="2600" dirty="0" smtClean="0">
                <a:latin typeface="Times New Roman" pitchFamily="18" charset="0"/>
                <a:cs typeface="Times New Roman" pitchFamily="18" charset="0"/>
              </a:rPr>
              <a:t>.</a:t>
            </a:r>
          </a:p>
          <a:p>
            <a:r>
              <a:rPr lang="uz-Cyrl-UZ" sz="2600" dirty="0">
                <a:latin typeface="Times New Roman" pitchFamily="18" charset="0"/>
                <a:cs typeface="Times New Roman" pitchFamily="18" charset="0"/>
              </a:rPr>
              <a:t>Korxona rahbariyati – loyihaning maqsadi va asosiy talablarini aniqlashning bosh manbai hisoblanadi. Korxonaning rivojlanish strategiyasidan kelib chiqib, rahbariyat mutaxassislarning alohida talablarini umumlashtiradi. Bunga rahbariyatning maxsus talablari qo‘shiladi, loyihani amalga oshirish talabi, bo‘linmalar va korxona mutaxassislari va h. tomonidan loyihaning maqsad va talablarini to‘g‘rilash (korrektirovka) tartibi va uslubiyati.</a:t>
            </a:r>
            <a:endParaRPr lang="ru-RU" sz="2600" dirty="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a:p>
            <a:endParaRPr lang="ru-RU" sz="2400" dirty="0"/>
          </a:p>
        </p:txBody>
      </p:sp>
      <p:pic>
        <p:nvPicPr>
          <p:cNvPr id="4" name="Picture 2" descr="Комиссия по трудовым спорам (КТС) на предприятии или в организац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67080" y="3111690"/>
            <a:ext cx="2392907" cy="328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40151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latin typeface="Times New Roman" pitchFamily="18" charset="0"/>
                <a:cs typeface="Times New Roman" pitchFamily="18" charset="0"/>
              </a:rPr>
              <a:t>Loyiha muhiti</a:t>
            </a:r>
            <a:endParaRPr lang="ru-RU" dirty="0"/>
          </a:p>
        </p:txBody>
      </p:sp>
      <p:sp>
        <p:nvSpPr>
          <p:cNvPr id="3" name="Объект 2"/>
          <p:cNvSpPr>
            <a:spLocks noGrp="1"/>
          </p:cNvSpPr>
          <p:nvPr>
            <p:ph idx="1"/>
          </p:nvPr>
        </p:nvSpPr>
        <p:spPr>
          <a:xfrm>
            <a:off x="677334" y="2160589"/>
            <a:ext cx="10459238" cy="4697411"/>
          </a:xfrm>
        </p:spPr>
        <p:txBody>
          <a:bodyPr>
            <a:normAutofit fontScale="25000" lnSpcReduction="20000"/>
          </a:bodyPr>
          <a:lstStyle/>
          <a:p>
            <a:pPr algn="just"/>
            <a:r>
              <a:rPr lang="uz-Cyrl-UZ" sz="9600" dirty="0">
                <a:latin typeface="Times New Roman" pitchFamily="18" charset="0"/>
                <a:cs typeface="Times New Roman" pitchFamily="18" charset="0"/>
              </a:rPr>
              <a:t>Moliya sohasi – mahsulotni seriyali ishlab chiqarish va loyiha xarajatlarini qoplash uchun kalkulyatsiyalar hisobi bilan loyihaning byudjet doirasini hamda loyihani moliyalashtirish usullari va manbalarini aniqlaydi.</a:t>
            </a:r>
            <a:endParaRPr lang="uz-Latn-UZ" sz="9600" dirty="0">
              <a:latin typeface="Times New Roman" pitchFamily="18" charset="0"/>
              <a:cs typeface="Times New Roman" pitchFamily="18" charset="0"/>
            </a:endParaRPr>
          </a:p>
          <a:p>
            <a:pPr algn="just"/>
            <a:r>
              <a:rPr lang="uz-Latn-UZ" sz="9600" dirty="0">
                <a:latin typeface="Times New Roman" pitchFamily="18" charset="0"/>
                <a:cs typeface="Times New Roman" pitchFamily="18" charset="0"/>
              </a:rPr>
              <a:t>	</a:t>
            </a:r>
            <a:r>
              <a:rPr lang="uz-Cyrl-UZ" sz="9600" dirty="0">
                <a:latin typeface="Times New Roman" pitchFamily="18" charset="0"/>
                <a:cs typeface="Times New Roman" pitchFamily="18" charset="0"/>
              </a:rPr>
              <a:t>Sotish sohasi – loyihaning muhim talab va shartlarini tashkil qiladi, bu esa sotish bozorlari va sotib oluvchilarni qarorlari bilan aniqlanadigan, raqobatchilarning mavjudligi va xarajatlar bilan bog‘liq</a:t>
            </a:r>
            <a:r>
              <a:rPr lang="uz-Cyrl-UZ" sz="9600" dirty="0" smtClean="0">
                <a:latin typeface="Times New Roman" pitchFamily="18" charset="0"/>
                <a:cs typeface="Times New Roman" pitchFamily="18" charset="0"/>
              </a:rPr>
              <a:t>.</a:t>
            </a:r>
          </a:p>
          <a:p>
            <a:pPr algn="just"/>
            <a:r>
              <a:rPr lang="uz-Cyrl-UZ" sz="9600" dirty="0">
                <a:latin typeface="Times New Roman" pitchFamily="18" charset="0"/>
                <a:cs typeface="Times New Roman" pitchFamily="18" charset="0"/>
              </a:rPr>
              <a:t>Tayyorlash sohasi – ishlab chiqarish vositalari bozori bilan bog‘liq va o‘zining maxsus talablarini oldinga suradi, masalan: texnologiya va uskunalardan foydalanish bo‘yicha tavsiyalar, turib qolgan ishlab chiqarish maydonlarini ishga tushirish talabi, ma’lum texnologik jarayonlardan voz kechish, ishlab chiqarish vositalari bozori imkoniyatlarining loyiha talablariga mos kelishi va hakazo.</a:t>
            </a:r>
            <a:endParaRPr lang="ru-RU" sz="9600" dirty="0">
              <a:latin typeface="Times New Roman" pitchFamily="18" charset="0"/>
              <a:cs typeface="Times New Roman" pitchFamily="18" charset="0"/>
            </a:endParaRPr>
          </a:p>
          <a:p>
            <a:pPr algn="just"/>
            <a:r>
              <a:rPr lang="uz-Latn-UZ" sz="9600" dirty="0">
                <a:latin typeface="Times New Roman" pitchFamily="18" charset="0"/>
                <a:cs typeface="Times New Roman" pitchFamily="18" charset="0"/>
              </a:rPr>
              <a:t>	</a:t>
            </a:r>
            <a:r>
              <a:rPr lang="uz-Cyrl-UZ" sz="9600" dirty="0">
                <a:latin typeface="Times New Roman" pitchFamily="18" charset="0"/>
                <a:cs typeface="Times New Roman" pitchFamily="18" charset="0"/>
              </a:rPr>
              <a:t>Moddiy ta’minot sohasi – xom ashyo va yarim tayyor mahsulotlar bozori bilan bog‘liq va maqbul narxlarda xom ashyo, material va uskunalar bilan ta’minlash imkoniyatidan kelib chiqib, loyihaga o‘zining talablarini qo‘yadi.</a:t>
            </a:r>
            <a:endParaRPr lang="ru-RU" sz="9600"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pic>
        <p:nvPicPr>
          <p:cNvPr id="4" name="Picture 2" descr="O'zbekistonda investitsiyalar: qaerga investitsiya qilish kera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5523" y="344533"/>
            <a:ext cx="6441742" cy="1454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5806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latin typeface="Times New Roman" pitchFamily="18" charset="0"/>
                <a:cs typeface="Times New Roman" pitchFamily="18" charset="0"/>
              </a:rPr>
              <a:t>Tashqi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omillarning</a:t>
            </a:r>
            <a:r>
              <a:rPr lang="en-US" dirty="0">
                <a:latin typeface="Times New Roman" pitchFamily="18" charset="0"/>
                <a:cs typeface="Times New Roman" pitchFamily="18" charset="0"/>
              </a:rPr>
              <a:t> ham </a:t>
            </a:r>
            <a:r>
              <a:rPr lang="en-US" dirty="0" err="1">
                <a:latin typeface="Times New Roman" pitchFamily="18" charset="0"/>
                <a:cs typeface="Times New Roman" pitchFamily="18" charset="0"/>
              </a:rPr>
              <a:t>loyihaga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ta’siri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katta</a:t>
            </a:r>
            <a:endParaRPr lang="ru-RU" dirty="0"/>
          </a:p>
        </p:txBody>
      </p:sp>
      <p:sp>
        <p:nvSpPr>
          <p:cNvPr id="3" name="Объект 2"/>
          <p:cNvSpPr>
            <a:spLocks noGrp="1"/>
          </p:cNvSpPr>
          <p:nvPr>
            <p:ph idx="1"/>
          </p:nvPr>
        </p:nvSpPr>
        <p:spPr>
          <a:xfrm>
            <a:off x="677334" y="1282890"/>
            <a:ext cx="9367418" cy="5363569"/>
          </a:xfrm>
        </p:spPr>
        <p:txBody>
          <a:bodyPr>
            <a:normAutofit fontScale="70000" lnSpcReduction="20000"/>
          </a:bodyPr>
          <a:lstStyle/>
          <a:p>
            <a:r>
              <a:rPr lang="en-US" sz="2800" b="1" dirty="0" err="1">
                <a:latin typeface="Times New Roman" pitchFamily="18" charset="0"/>
                <a:cs typeface="Times New Roman" pitchFamily="18" charset="0"/>
              </a:rPr>
              <a:t>Iqtisodiy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omillar</a:t>
            </a:r>
            <a:r>
              <a:rPr lang="en-US" sz="2800" b="1" dirty="0">
                <a:latin typeface="Times New Roman" pitchFamily="18" charset="0"/>
                <a:cs typeface="Times New Roman" pitchFamily="18" charset="0"/>
              </a:rPr>
              <a:t>: </a:t>
            </a:r>
            <a:r>
              <a:rPr lang="en-US" sz="2800" dirty="0" err="1">
                <a:latin typeface="Times New Roman" pitchFamily="18" charset="0"/>
                <a:cs typeface="Times New Roman" pitchFamily="18" charset="0"/>
              </a:rPr>
              <a:t>milliy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xo‘jalik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strukturasi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javobgarlik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mulkiy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huquqlar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turlari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jumladan</a:t>
            </a:r>
            <a:r>
              <a:rPr lang="en-US" sz="2800" dirty="0">
                <a:latin typeface="Times New Roman" pitchFamily="18" charset="0"/>
                <a:cs typeface="Times New Roman" pitchFamily="18" charset="0"/>
              </a:rPr>
              <a:t>, </a:t>
            </a:r>
            <a:r>
              <a:rPr lang="uz-Latn-UZ" sz="2800" dirty="0">
                <a:latin typeface="Times New Roman" pitchFamily="18" charset="0"/>
                <a:cs typeface="Times New Roman" pitchFamily="18" charset="0"/>
              </a:rPr>
              <a:t>y</a:t>
            </a:r>
            <a:r>
              <a:rPr lang="en-US" sz="2800" dirty="0" err="1">
                <a:latin typeface="Times New Roman" pitchFamily="18" charset="0"/>
                <a:cs typeface="Times New Roman" pitchFamily="18" charset="0"/>
              </a:rPr>
              <a:t>er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huquqi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tarif</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soliqlar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sug‘urtalash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inflyatsiya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darajasi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valyuta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barqarorligi</a:t>
            </a:r>
            <a:r>
              <a:rPr lang="en-US" sz="2800" dirty="0">
                <a:latin typeface="Times New Roman" pitchFamily="18" charset="0"/>
                <a:cs typeface="Times New Roman" pitchFamily="18" charset="0"/>
              </a:rPr>
              <a:t>; bank </a:t>
            </a:r>
            <a:r>
              <a:rPr lang="en-US" sz="2800" dirty="0" err="1">
                <a:latin typeface="Times New Roman" pitchFamily="18" charset="0"/>
                <a:cs typeface="Times New Roman" pitchFamily="18" charset="0"/>
              </a:rPr>
              <a:t>tizimining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rivojlanganligi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investitsiyalar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kapital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qo‘yilmalar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manbalari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tadbirkorlik</a:t>
            </a:r>
            <a:r>
              <a:rPr lang="en-US" sz="2800" dirty="0">
                <a:latin typeface="Times New Roman" pitchFamily="18" charset="0"/>
                <a:cs typeface="Times New Roman" pitchFamily="18" charset="0"/>
              </a:rPr>
              <a:t> </a:t>
            </a:r>
            <a:r>
              <a:rPr lang="uz-Cyrl-UZ" sz="2800" dirty="0">
                <a:latin typeface="Times New Roman" pitchFamily="18" charset="0"/>
                <a:cs typeface="Times New Roman" pitchFamily="18" charset="0"/>
              </a:rPr>
              <a:t>e</a:t>
            </a:r>
            <a:r>
              <a:rPr lang="en-US" sz="2800" dirty="0" err="1">
                <a:latin typeface="Times New Roman" pitchFamily="18" charset="0"/>
                <a:cs typeface="Times New Roman" pitchFamily="18" charset="0"/>
              </a:rPr>
              <a:t>rkinligi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xo‘jalik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mustaqilligi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darajasi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bozor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infrastrukturasi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rivojlanganligi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baholar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darajasi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bozorlar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holati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savdo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investitsiyalar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ishlab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chiqarish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vositalari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xom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ashyo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mahsulotlar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kuchi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boshqalar</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r>
              <a:rPr lang="en-US" sz="2800" b="1" dirty="0" err="1">
                <a:latin typeface="Times New Roman" pitchFamily="18" charset="0"/>
                <a:cs typeface="Times New Roman" pitchFamily="18" charset="0"/>
              </a:rPr>
              <a:t>Siyosiy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xarakteristikalar</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omillar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siyosiy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barqarorlik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loyihaning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hukumat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tomonidan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qo‘llab-quvvatlanishi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jinoyatchilik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darajasi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ishtirokchi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mamlakatlar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savdo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balansi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harbiy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birlashmalarda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ishtirok</a:t>
            </a:r>
            <a:r>
              <a:rPr lang="en-US" sz="2800" dirty="0">
                <a:latin typeface="Times New Roman" pitchFamily="18" charset="0"/>
                <a:cs typeface="Times New Roman" pitchFamily="18" charset="0"/>
              </a:rPr>
              <a:t> </a:t>
            </a:r>
            <a:r>
              <a:rPr lang="uz-Cyrl-UZ" sz="2800" dirty="0">
                <a:latin typeface="Times New Roman" pitchFamily="18" charset="0"/>
                <a:cs typeface="Times New Roman" pitchFamily="18" charset="0"/>
              </a:rPr>
              <a:t>e</a:t>
            </a:r>
            <a:r>
              <a:rPr lang="en-US" sz="2800" dirty="0" err="1">
                <a:latin typeface="Times New Roman" pitchFamily="18" charset="0"/>
                <a:cs typeface="Times New Roman" pitchFamily="18" charset="0"/>
              </a:rPr>
              <a:t>tish</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en-US" sz="2800" b="1" dirty="0" err="1">
                <a:latin typeface="Times New Roman" pitchFamily="18" charset="0"/>
                <a:cs typeface="Times New Roman" pitchFamily="18" charset="0"/>
              </a:rPr>
              <a:t>Loyiha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jamoasi</a:t>
            </a:r>
            <a:r>
              <a:rPr lang="en-US" sz="2800" b="1" dirty="0">
                <a:latin typeface="Times New Roman" pitchFamily="18" charset="0"/>
                <a:cs typeface="Times New Roman" pitchFamily="18" charset="0"/>
              </a:rPr>
              <a:t> </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loyihaning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aql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markazi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motori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bajaruvchi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a’zosi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loyihaning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rivoji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muvaffaqiyati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jihatdan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bog‘liq</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uz-Latn-UZ"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Loyihani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boshqarish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uslubi</a:t>
            </a:r>
            <a:r>
              <a:rPr lang="en-US" sz="2800" b="1" dirty="0">
                <a:latin typeface="Times New Roman" pitchFamily="18" charset="0"/>
                <a:cs typeface="Times New Roman" pitchFamily="18" charset="0"/>
              </a:rPr>
              <a:t> </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loyiha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jamoasida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psixologik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klimat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atmosferani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aniqlaydi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ijodiy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aktivligi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ishchanligiga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ta’sir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qiladi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uz-Latn-UZ"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Kommunikatsiya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usullari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vositalari</a:t>
            </a:r>
            <a:r>
              <a:rPr lang="en-US" sz="2800" b="1" dirty="0">
                <a:latin typeface="Times New Roman" pitchFamily="18" charset="0"/>
                <a:cs typeface="Times New Roman" pitchFamily="18" charset="0"/>
              </a:rPr>
              <a:t> </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loyihada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jalb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qilingan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ishtirokchilar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orasida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informatsiya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almashinuvining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to‘laligi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ishonchliligi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tez</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hamda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samaradorligini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aniqlab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beradi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Aslida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loyihaning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nerv</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tizimi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bo‘lib</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muvaffaqiyati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ko‘p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jihatdan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mukammallashtirish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darajasiga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bog‘liq</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lvl="1"/>
            <a:endParaRPr lang="ru-RU" dirty="0"/>
          </a:p>
        </p:txBody>
      </p:sp>
      <p:pic>
        <p:nvPicPr>
          <p:cNvPr id="4" name="Picture 4" descr="2023-2025 yillarga moʻljallangan investitsiya dasturi tasdiqlandi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161389"/>
            <a:ext cx="2785687" cy="24541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Рақобат тўғрисида»ги Қонунда нималарни ўзгартириш лозим? | NORMA.UZ"/>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44752" y="2634018"/>
            <a:ext cx="2014723" cy="399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86127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latin typeface="Times New Roman" pitchFamily="18" charset="0"/>
                <a:cs typeface="Times New Roman" pitchFamily="18" charset="0"/>
              </a:rPr>
              <a:t>Ilmiy izlanish va rivojlanish loyihalari (R&amp;D)</a:t>
            </a:r>
            <a:endParaRPr lang="ru-RU" dirty="0"/>
          </a:p>
        </p:txBody>
      </p:sp>
      <p:sp>
        <p:nvSpPr>
          <p:cNvPr id="3" name="Объект 2"/>
          <p:cNvSpPr>
            <a:spLocks noGrp="1"/>
          </p:cNvSpPr>
          <p:nvPr>
            <p:ph idx="1"/>
          </p:nvPr>
        </p:nvSpPr>
        <p:spPr/>
        <p:txBody>
          <a:bodyPr>
            <a:normAutofit/>
          </a:bodyPr>
          <a:lstStyle/>
          <a:p>
            <a:pPr marL="0" indent="0" algn="ctr">
              <a:buNone/>
            </a:pPr>
            <a:r>
              <a:rPr lang="en-US" sz="5400" b="1" dirty="0" smtClean="0">
                <a:solidFill>
                  <a:srgbClr val="FF0000"/>
                </a:solidFill>
              </a:rPr>
              <a:t>LOYIHA NAMUNASI</a:t>
            </a:r>
            <a:endParaRPr lang="ru-RU" sz="5400" b="1" dirty="0">
              <a:solidFill>
                <a:srgbClr val="FF0000"/>
              </a:solidFill>
            </a:endParaRPr>
          </a:p>
        </p:txBody>
      </p:sp>
    </p:spTree>
    <p:extLst>
      <p:ext uri="{BB962C8B-B14F-4D97-AF65-F5344CB8AC3E}">
        <p14:creationId xmlns:p14="http://schemas.microsoft.com/office/powerpoint/2010/main" val="1663084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79575" y="3607101"/>
            <a:ext cx="8996649" cy="1077218"/>
          </a:xfrm>
          <a:prstGeom prst="rect">
            <a:avLst/>
          </a:prstGeom>
          <a:solidFill>
            <a:srgbClr val="D5A71C"/>
          </a:solidFill>
        </p:spPr>
        <p:txBody>
          <a:bodyPr wrap="square" rtlCol="0">
            <a:spAutoFit/>
          </a:bodyPr>
          <a:lstStyle/>
          <a:p>
            <a:pPr algn="ctr"/>
            <a:endParaRPr lang="ru-RU" sz="1000" b="1" dirty="0">
              <a:solidFill>
                <a:schemeClr val="bg1"/>
              </a:solidFill>
            </a:endParaRPr>
          </a:p>
          <a:p>
            <a:pPr algn="ctr"/>
            <a:r>
              <a:rPr lang="uz-Cyrl-UZ" dirty="0"/>
              <a:t>“Молиявий саводхонлик-Бюджет иқтисодий фаолиятида иш бошлаган шахсларга UZASBO дастури ўргатиш асосида касб махоратини ошириш</a:t>
            </a:r>
            <a:r>
              <a:rPr lang="uz-Cyrl-UZ" dirty="0"/>
              <a:t>”</a:t>
            </a:r>
          </a:p>
          <a:p>
            <a:pPr algn="ctr"/>
            <a:r>
              <a:rPr lang="ru-RU" b="1" dirty="0">
                <a:solidFill>
                  <a:schemeClr val="bg1"/>
                </a:solidFill>
              </a:rPr>
              <a:t> ЛОЙИХАСИ ТАҚДИМОТИ</a:t>
            </a:r>
            <a:endParaRPr lang="ru-RU" b="1" dirty="0">
              <a:solidFill>
                <a:schemeClr val="bg1"/>
              </a:solidFill>
            </a:endParaRPr>
          </a:p>
        </p:txBody>
      </p:sp>
      <p:sp>
        <p:nvSpPr>
          <p:cNvPr id="2" name="TextBox 1"/>
          <p:cNvSpPr txBox="1"/>
          <p:nvPr/>
        </p:nvSpPr>
        <p:spPr>
          <a:xfrm>
            <a:off x="1524000" y="369723"/>
            <a:ext cx="9144000" cy="800219"/>
          </a:xfrm>
          <a:prstGeom prst="rect">
            <a:avLst/>
          </a:prstGeom>
          <a:noFill/>
        </p:spPr>
        <p:txBody>
          <a:bodyPr wrap="square" rtlCol="0">
            <a:spAutoFit/>
          </a:bodyPr>
          <a:lstStyle/>
          <a:p>
            <a:pPr algn="ctr"/>
            <a:endParaRPr lang="ru-RU" sz="2800" b="1" dirty="0"/>
          </a:p>
          <a:p>
            <a:pPr algn="ctr"/>
            <a:r>
              <a:rPr lang="ru-RU" dirty="0"/>
              <a:t>«Б</a:t>
            </a:r>
            <a:r>
              <a:rPr lang="uz-Cyrl-UZ" dirty="0"/>
              <a:t>ўлажак олим: Стартап лойиҳалар танлови</a:t>
            </a:r>
            <a:r>
              <a:rPr lang="ru-RU" dirty="0"/>
              <a:t>»</a:t>
            </a:r>
          </a:p>
        </p:txBody>
      </p:sp>
      <p:sp>
        <p:nvSpPr>
          <p:cNvPr id="3" name="AutoShape 2" descr="UZASBO программасини урнатиш || Uzasbo dasturini o'rnatish - SpacesUz -  YouTube"/>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8" name="Picture 2" descr="uzasbosavollari - Channel statistics Uzasbo bo`yicha savollar. Telegram  Analyt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74010" y="5013176"/>
            <a:ext cx="807776" cy="8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9816" y="1169942"/>
            <a:ext cx="3102428" cy="214220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0985138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919536" y="1811826"/>
            <a:ext cx="8280920" cy="4929542"/>
          </a:xfrm>
        </p:spPr>
        <p:txBody>
          <a:bodyPr>
            <a:normAutofit/>
          </a:bodyPr>
          <a:lstStyle/>
          <a:p>
            <a:endParaRPr lang="ru-RU" b="1" dirty="0"/>
          </a:p>
          <a:p>
            <a:pPr marL="1177925" lvl="1" indent="-457200"/>
            <a:endParaRPr lang="ru-RU" dirty="0"/>
          </a:p>
        </p:txBody>
      </p:sp>
      <p:sp>
        <p:nvSpPr>
          <p:cNvPr id="4" name="Заголовок 1"/>
          <p:cNvSpPr txBox="1">
            <a:spLocks/>
          </p:cNvSpPr>
          <p:nvPr/>
        </p:nvSpPr>
        <p:spPr>
          <a:xfrm>
            <a:off x="3287689" y="845629"/>
            <a:ext cx="6264695" cy="99898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400" b="1" dirty="0" err="1">
                <a:solidFill>
                  <a:srgbClr val="FF0000"/>
                </a:solidFill>
              </a:rPr>
              <a:t>Лойиҳанинг</a:t>
            </a:r>
            <a:r>
              <a:rPr lang="ru-RU" sz="2400" b="1" dirty="0">
                <a:solidFill>
                  <a:srgbClr val="FF0000"/>
                </a:solidFill>
              </a:rPr>
              <a:t> </a:t>
            </a:r>
            <a:r>
              <a:rPr lang="ru-RU" sz="2400" b="1" dirty="0" err="1">
                <a:solidFill>
                  <a:srgbClr val="FF0000"/>
                </a:solidFill>
              </a:rPr>
              <a:t>амалга</a:t>
            </a:r>
            <a:r>
              <a:rPr lang="ru-RU" sz="2400" b="1" dirty="0">
                <a:solidFill>
                  <a:srgbClr val="FF0000"/>
                </a:solidFill>
              </a:rPr>
              <a:t> </a:t>
            </a:r>
            <a:r>
              <a:rPr lang="ru-RU" sz="2400" b="1" dirty="0" err="1">
                <a:solidFill>
                  <a:srgbClr val="FF0000"/>
                </a:solidFill>
              </a:rPr>
              <a:t>ошириш</a:t>
            </a:r>
            <a:r>
              <a:rPr lang="ru-RU" sz="2400" b="1" dirty="0">
                <a:solidFill>
                  <a:srgbClr val="FF0000"/>
                </a:solidFill>
              </a:rPr>
              <a:t> </a:t>
            </a:r>
            <a:r>
              <a:rPr lang="ru-RU" sz="2400" b="1" dirty="0" err="1">
                <a:solidFill>
                  <a:srgbClr val="FF0000"/>
                </a:solidFill>
              </a:rPr>
              <a:t>фаолият</a:t>
            </a:r>
            <a:r>
              <a:rPr lang="ru-RU" sz="2400" b="1" dirty="0">
                <a:solidFill>
                  <a:srgbClr val="FF0000"/>
                </a:solidFill>
              </a:rPr>
              <a:t> </a:t>
            </a:r>
            <a:r>
              <a:rPr lang="ru-RU" sz="2400" b="1" dirty="0">
                <a:solidFill>
                  <a:srgbClr val="FF0000"/>
                </a:solidFill>
              </a:rPr>
              <a:t>тури-ХИЗМАТ К</a:t>
            </a:r>
            <a:r>
              <a:rPr lang="uz-Cyrl-UZ" sz="2400" b="1" dirty="0">
                <a:solidFill>
                  <a:srgbClr val="FF0000"/>
                </a:solidFill>
              </a:rPr>
              <a:t>Ў</a:t>
            </a:r>
            <a:r>
              <a:rPr lang="ru-RU" sz="2400" b="1" dirty="0">
                <a:solidFill>
                  <a:srgbClr val="FF0000"/>
                </a:solidFill>
              </a:rPr>
              <a:t>РСАТИШ</a:t>
            </a:r>
            <a:endParaRPr lang="ru-RU" sz="2400" dirty="0">
              <a:solidFill>
                <a:srgbClr val="FF0000"/>
              </a:solidFill>
            </a:endParaRPr>
          </a:p>
        </p:txBody>
      </p:sp>
      <p:sp>
        <p:nvSpPr>
          <p:cNvPr id="10" name="TextBox 9">
            <a:extLst>
              <a:ext uri="{FF2B5EF4-FFF2-40B4-BE49-F238E27FC236}">
                <a16:creationId xmlns:a16="http://schemas.microsoft.com/office/drawing/2014/main" id="{51B1AE77-28EE-4D87-906B-B28F4A12B457}"/>
              </a:ext>
            </a:extLst>
          </p:cNvPr>
          <p:cNvSpPr txBox="1"/>
          <p:nvPr/>
        </p:nvSpPr>
        <p:spPr>
          <a:xfrm>
            <a:off x="1524001" y="509083"/>
            <a:ext cx="9143999" cy="369332"/>
          </a:xfrm>
          <a:prstGeom prst="rect">
            <a:avLst/>
          </a:prstGeom>
          <a:noFill/>
        </p:spPr>
        <p:txBody>
          <a:bodyPr wrap="square" rtlCol="0">
            <a:spAutoFit/>
          </a:bodyPr>
          <a:lstStyle/>
          <a:p>
            <a:pPr algn="ctr"/>
            <a:r>
              <a:rPr lang="ru-RU" dirty="0"/>
              <a:t>«Б</a:t>
            </a:r>
            <a:r>
              <a:rPr lang="uz-Cyrl-UZ" dirty="0"/>
              <a:t>ўлажак олим: Стартап лойиҳалар танлови</a:t>
            </a:r>
            <a:r>
              <a:rPr lang="ru-RU" dirty="0"/>
              <a:t>»</a:t>
            </a:r>
          </a:p>
        </p:txBody>
      </p:sp>
      <p:pic>
        <p:nvPicPr>
          <p:cNvPr id="7" name="Picture 2" descr="uzasbosavollari - Channel statistics Uzasbo bo`yicha savollar. Telegram  Analyt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93963" y="289861"/>
            <a:ext cx="807776" cy="8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UZASBO программасини урнатиш || Uzasbo dasturini o'rnatish - SpacesUz -  YouTube"/>
          <p:cNvPicPr>
            <a:picLocks noChangeAspect="1" noChangeArrowheads="1"/>
          </p:cNvPicPr>
          <p:nvPr/>
        </p:nvPicPr>
        <p:blipFill>
          <a:blip r:embed="rId3" r:link="rId4">
            <a:extLst>
              <a:ext uri="{28A0092B-C50C-407E-A947-70E740481C1C}">
                <a14:useLocalDpi xmlns:a14="http://schemas.microsoft.com/office/drawing/2010/main" val="0"/>
              </a:ext>
            </a:extLst>
          </a:blip>
          <a:srcRect b="17052"/>
          <a:stretch>
            <a:fillRect/>
          </a:stretch>
        </p:blipFill>
        <p:spPr bwMode="auto">
          <a:xfrm>
            <a:off x="3215680" y="2245503"/>
            <a:ext cx="2304256" cy="3186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19937" y="2245503"/>
            <a:ext cx="4525819" cy="3186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01106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81200" y="1064912"/>
            <a:ext cx="8229600" cy="563888"/>
          </a:xfrm>
        </p:spPr>
        <p:txBody>
          <a:bodyPr>
            <a:noAutofit/>
          </a:bodyPr>
          <a:lstStyle/>
          <a:p>
            <a:r>
              <a:rPr lang="ru-RU" sz="2800" b="1" dirty="0" err="1"/>
              <a:t>Кириш</a:t>
            </a:r>
            <a:endParaRPr lang="ru-RU" sz="2800" b="1" dirty="0"/>
          </a:p>
        </p:txBody>
      </p:sp>
      <p:sp>
        <p:nvSpPr>
          <p:cNvPr id="3" name="Объект 2"/>
          <p:cNvSpPr>
            <a:spLocks noGrp="1"/>
          </p:cNvSpPr>
          <p:nvPr>
            <p:ph idx="1"/>
          </p:nvPr>
        </p:nvSpPr>
        <p:spPr>
          <a:xfrm>
            <a:off x="1919536" y="1988840"/>
            <a:ext cx="8291264" cy="3096344"/>
          </a:xfrm>
        </p:spPr>
        <p:txBody>
          <a:bodyPr>
            <a:normAutofit fontScale="47500" lnSpcReduction="20000"/>
          </a:bodyPr>
          <a:lstStyle/>
          <a:p>
            <a:r>
              <a:rPr lang="ru-RU" b="1" dirty="0" err="1"/>
              <a:t>Лойиҳанинг</a:t>
            </a:r>
            <a:r>
              <a:rPr lang="ru-RU" b="1" dirty="0"/>
              <a:t> </a:t>
            </a:r>
            <a:r>
              <a:rPr lang="ru-RU" b="1" dirty="0" err="1"/>
              <a:t>номи</a:t>
            </a:r>
            <a:endParaRPr lang="ru-RU" b="1" dirty="0"/>
          </a:p>
          <a:p>
            <a:pPr marL="0" indent="0">
              <a:buNone/>
            </a:pPr>
            <a:r>
              <a:rPr lang="ru-RU" b="1" dirty="0"/>
              <a:t>    </a:t>
            </a:r>
            <a:r>
              <a:rPr lang="uz-Cyrl-UZ" sz="4000" dirty="0"/>
              <a:t>“Молиявий саводхонлик-Бюджет иқтисодий фаолиятида иш бошлаган шахсларга UZASBO дастури ўргатиш асосида касб махоратини ошириш”</a:t>
            </a:r>
            <a:endParaRPr lang="uz-Cyrl-UZ" sz="4000" b="1" dirty="0"/>
          </a:p>
          <a:p>
            <a:r>
              <a:rPr lang="ru-RU" sz="4000" dirty="0" err="1">
                <a:solidFill>
                  <a:srgbClr val="FF0000"/>
                </a:solidFill>
              </a:rPr>
              <a:t>Хисобли</a:t>
            </a:r>
            <a:r>
              <a:rPr lang="ru-RU" sz="4000" dirty="0">
                <a:solidFill>
                  <a:srgbClr val="FF0000"/>
                </a:solidFill>
              </a:rPr>
              <a:t> </a:t>
            </a:r>
            <a:r>
              <a:rPr lang="ru-RU" sz="4000" dirty="0" err="1">
                <a:solidFill>
                  <a:srgbClr val="FF0000"/>
                </a:solidFill>
              </a:rPr>
              <a:t>дўст</a:t>
            </a:r>
            <a:r>
              <a:rPr lang="ru-RU" sz="4000" dirty="0">
                <a:solidFill>
                  <a:srgbClr val="FF0000"/>
                </a:solidFill>
              </a:rPr>
              <a:t> </a:t>
            </a:r>
            <a:r>
              <a:rPr lang="ru-RU" sz="4000" dirty="0" err="1">
                <a:solidFill>
                  <a:srgbClr val="FF0000"/>
                </a:solidFill>
              </a:rPr>
              <a:t>айрилмас,хисоблашса</a:t>
            </a:r>
            <a:r>
              <a:rPr lang="ru-RU" sz="4000" dirty="0">
                <a:solidFill>
                  <a:srgbClr val="FF0000"/>
                </a:solidFill>
              </a:rPr>
              <a:t> </a:t>
            </a:r>
            <a:r>
              <a:rPr lang="ru-RU" sz="4000" dirty="0" err="1">
                <a:solidFill>
                  <a:srgbClr val="FF0000"/>
                </a:solidFill>
              </a:rPr>
              <a:t>хайрлашмас</a:t>
            </a:r>
            <a:r>
              <a:rPr lang="ru-RU" sz="4000" dirty="0" err="1">
                <a:solidFill>
                  <a:srgbClr val="00B0F0"/>
                </a:solidFill>
              </a:rPr>
              <a:t>-шиори</a:t>
            </a:r>
            <a:r>
              <a:rPr lang="ru-RU" sz="4000" dirty="0">
                <a:solidFill>
                  <a:srgbClr val="00B0F0"/>
                </a:solidFill>
              </a:rPr>
              <a:t> </a:t>
            </a:r>
            <a:r>
              <a:rPr lang="ru-RU" sz="4000" dirty="0" err="1">
                <a:solidFill>
                  <a:srgbClr val="00B0F0"/>
                </a:solidFill>
              </a:rPr>
              <a:t>остида</a:t>
            </a:r>
            <a:r>
              <a:rPr lang="ru-RU" sz="4000" dirty="0">
                <a:solidFill>
                  <a:srgbClr val="00B0F0"/>
                </a:solidFill>
              </a:rPr>
              <a:t> .</a:t>
            </a:r>
          </a:p>
          <a:p>
            <a:r>
              <a:rPr lang="uz-Cyrl-UZ" sz="4000" b="1" dirty="0"/>
              <a:t>Лойиҳа раҳбари</a:t>
            </a:r>
            <a:endParaRPr lang="ru-RU" sz="4000" dirty="0"/>
          </a:p>
          <a:p>
            <a:r>
              <a:rPr lang="uz-Cyrl-UZ" sz="4000" i="1" dirty="0">
                <a:solidFill>
                  <a:srgbClr val="FF0000"/>
                </a:solidFill>
              </a:rPr>
              <a:t>Тўраева Гулизахро </a:t>
            </a:r>
            <a:r>
              <a:rPr lang="uz-Cyrl-UZ" sz="4000" i="1" dirty="0">
                <a:solidFill>
                  <a:srgbClr val="FF0000"/>
                </a:solidFill>
              </a:rPr>
              <a:t>Қаххоровна</a:t>
            </a:r>
            <a:r>
              <a:rPr lang="en-US" sz="4000" i="1" dirty="0">
                <a:solidFill>
                  <a:srgbClr val="FF0000"/>
                </a:solidFill>
              </a:rPr>
              <a:t> </a:t>
            </a:r>
            <a:endParaRPr lang="uz-Cyrl-UZ" sz="4000" i="1" dirty="0">
              <a:solidFill>
                <a:srgbClr val="FF0000"/>
              </a:solidFill>
            </a:endParaRPr>
          </a:p>
          <a:p>
            <a:r>
              <a:rPr lang="ru-RU" sz="4000" b="1" dirty="0" err="1"/>
              <a:t>жамоадаги</a:t>
            </a:r>
            <a:r>
              <a:rPr lang="ru-RU" sz="4000" b="1" dirty="0"/>
              <a:t> </a:t>
            </a:r>
            <a:r>
              <a:rPr lang="ru-RU" sz="4000" b="1" dirty="0" err="1"/>
              <a:t>ўрни</a:t>
            </a:r>
            <a:r>
              <a:rPr lang="ru-RU" sz="4000" b="1" dirty="0"/>
              <a:t> </a:t>
            </a:r>
            <a:endParaRPr lang="ru-RU" sz="4000" b="1" dirty="0"/>
          </a:p>
          <a:p>
            <a:r>
              <a:rPr lang="uz-Cyrl-UZ" sz="4000" i="1" dirty="0">
                <a:solidFill>
                  <a:srgbClr val="FF0000"/>
                </a:solidFill>
              </a:rPr>
              <a:t>лойиҳанинг асосий </a:t>
            </a:r>
            <a:r>
              <a:rPr lang="uz-Cyrl-UZ" sz="4000" i="1" dirty="0">
                <a:solidFill>
                  <a:srgbClr val="FF0000"/>
                </a:solidFill>
              </a:rPr>
              <a:t>ижрочиси</a:t>
            </a:r>
            <a:endParaRPr lang="ru-RU" sz="4000" dirty="0">
              <a:solidFill>
                <a:srgbClr val="FF0000"/>
              </a:solidFill>
            </a:endParaRPr>
          </a:p>
        </p:txBody>
      </p:sp>
      <p:sp>
        <p:nvSpPr>
          <p:cNvPr id="13" name="TextBox 12">
            <a:extLst>
              <a:ext uri="{FF2B5EF4-FFF2-40B4-BE49-F238E27FC236}">
                <a16:creationId xmlns:a16="http://schemas.microsoft.com/office/drawing/2014/main" id="{CBC48CED-ADB7-4B5B-9F26-44089F178EE8}"/>
              </a:ext>
            </a:extLst>
          </p:cNvPr>
          <p:cNvSpPr txBox="1"/>
          <p:nvPr/>
        </p:nvSpPr>
        <p:spPr>
          <a:xfrm>
            <a:off x="1524001" y="695580"/>
            <a:ext cx="9143999" cy="369332"/>
          </a:xfrm>
          <a:prstGeom prst="rect">
            <a:avLst/>
          </a:prstGeom>
          <a:noFill/>
        </p:spPr>
        <p:txBody>
          <a:bodyPr wrap="square" rtlCol="0">
            <a:spAutoFit/>
          </a:bodyPr>
          <a:lstStyle/>
          <a:p>
            <a:pPr algn="ctr"/>
            <a:r>
              <a:rPr lang="ru-RU" dirty="0"/>
              <a:t>«Б</a:t>
            </a:r>
            <a:r>
              <a:rPr lang="uz-Cyrl-UZ" dirty="0"/>
              <a:t>ўлажак олим: Стартап лойиҳалар танлови</a:t>
            </a:r>
            <a:r>
              <a:rPr lang="ru-RU" dirty="0"/>
              <a:t>»</a:t>
            </a:r>
          </a:p>
        </p:txBody>
      </p:sp>
      <p:pic>
        <p:nvPicPr>
          <p:cNvPr id="7" name="Picture 2" descr="uzasbosavollari - Channel statistics Uzasbo bo`yicha savollar. Telegram  Analyt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7568" y="476672"/>
            <a:ext cx="807776" cy="8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УзАсбо Зарплата (веб версия) Курс по учету заработной платы. Министерство  Финансов Республики Узбекистан. Информационно-вычислительный центр - PDF  Скачать Бесплатн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1704" y="5085185"/>
            <a:ext cx="6048672" cy="1048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УзАсбо Зарплата (веб версия) Курс по учету заработной платы. Министерство  Финансов Республики Узбекистан. Информационно-вычислительный центр - PDF  Free Downlo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6200" y="939318"/>
            <a:ext cx="252028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58316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981200" y="1277850"/>
            <a:ext cx="8229600" cy="855007"/>
          </a:xfrm>
        </p:spPr>
        <p:txBody>
          <a:bodyPr>
            <a:noAutofit/>
          </a:bodyPr>
          <a:lstStyle/>
          <a:p>
            <a:pPr algn="l"/>
            <a:r>
              <a:rPr lang="ru-RU" sz="2800" dirty="0"/>
              <a:t/>
            </a:r>
            <a:br>
              <a:rPr lang="ru-RU" sz="2800" dirty="0"/>
            </a:br>
            <a:r>
              <a:rPr lang="en-US" sz="2800" dirty="0"/>
              <a:t>      </a:t>
            </a:r>
            <a:r>
              <a:rPr lang="ru-RU" sz="2800" b="1" dirty="0"/>
              <a:t>БОЗОР </a:t>
            </a:r>
            <a:r>
              <a:rPr lang="ru-RU" sz="2800" b="1" dirty="0"/>
              <a:t>МУАММОСИ</a:t>
            </a:r>
          </a:p>
        </p:txBody>
      </p:sp>
      <p:sp>
        <p:nvSpPr>
          <p:cNvPr id="11" name="Объект 2"/>
          <p:cNvSpPr>
            <a:spLocks noGrp="1"/>
          </p:cNvSpPr>
          <p:nvPr>
            <p:ph idx="1"/>
          </p:nvPr>
        </p:nvSpPr>
        <p:spPr>
          <a:xfrm>
            <a:off x="1981200" y="3068961"/>
            <a:ext cx="8229600" cy="2160240"/>
          </a:xfrm>
        </p:spPr>
        <p:txBody>
          <a:bodyPr>
            <a:noAutofit/>
          </a:bodyPr>
          <a:lstStyle/>
          <a:p>
            <a:r>
              <a:rPr lang="en-US" sz="2000" dirty="0"/>
              <a:t>MUAMMO</a:t>
            </a:r>
            <a:r>
              <a:rPr lang="uz-Cyrl-UZ" sz="2000" dirty="0"/>
              <a:t>-Кундан кунга NEW UZAS</a:t>
            </a:r>
            <a:r>
              <a:rPr lang="uz-Latn-UZ" sz="2000" dirty="0"/>
              <a:t>B</a:t>
            </a:r>
            <a:r>
              <a:rPr lang="uz-Cyrl-UZ" sz="2000" dirty="0"/>
              <a:t>O дастурида автоматлаштирилган янгиликлар киритилиб кенгайиб бормоқда ва бу ўз навбатида тажрибали бўлсада кекса бухгалтер авлодларига муаммо ва қийинчиликлар туғдирмоқда.</a:t>
            </a:r>
            <a:endParaRPr lang="ru-RU" sz="2000" dirty="0"/>
          </a:p>
          <a:p>
            <a:r>
              <a:rPr lang="uz-Cyrl-UZ" sz="2000" dirty="0"/>
              <a:t> Шунингдек  ёш келажак авлод бухгалтерлари дастурни устозлардан урганишда   кийинчиликларга дуч келмоқда  </a:t>
            </a:r>
            <a:endParaRPr lang="ru-RU" sz="2000" dirty="0"/>
          </a:p>
          <a:p>
            <a:r>
              <a:rPr lang="uz-Cyrl-UZ" sz="2000" dirty="0"/>
              <a:t> </a:t>
            </a:r>
            <a:endParaRPr lang="ru-RU" sz="2000" dirty="0"/>
          </a:p>
        </p:txBody>
      </p:sp>
      <p:sp>
        <p:nvSpPr>
          <p:cNvPr id="14" name="TextBox 13">
            <a:extLst>
              <a:ext uri="{FF2B5EF4-FFF2-40B4-BE49-F238E27FC236}">
                <a16:creationId xmlns:a16="http://schemas.microsoft.com/office/drawing/2014/main" id="{F963DCA3-FDFE-4707-80F0-91820AA32AC7}"/>
              </a:ext>
            </a:extLst>
          </p:cNvPr>
          <p:cNvSpPr txBox="1"/>
          <p:nvPr/>
        </p:nvSpPr>
        <p:spPr>
          <a:xfrm>
            <a:off x="1508217" y="908517"/>
            <a:ext cx="9143999" cy="369332"/>
          </a:xfrm>
          <a:prstGeom prst="rect">
            <a:avLst/>
          </a:prstGeom>
          <a:noFill/>
        </p:spPr>
        <p:txBody>
          <a:bodyPr wrap="square" rtlCol="0">
            <a:spAutoFit/>
          </a:bodyPr>
          <a:lstStyle/>
          <a:p>
            <a:pPr algn="ctr"/>
            <a:r>
              <a:rPr lang="ru-RU" dirty="0"/>
              <a:t>«Б</a:t>
            </a:r>
            <a:r>
              <a:rPr lang="uz-Cyrl-UZ" dirty="0"/>
              <a:t>ўлажак олим: Стартап лойиҳалар танлови</a:t>
            </a:r>
            <a:r>
              <a:rPr lang="ru-RU" dirty="0"/>
              <a:t>»</a:t>
            </a:r>
          </a:p>
        </p:txBody>
      </p:sp>
      <p:pic>
        <p:nvPicPr>
          <p:cNvPr id="7" name="Picture 2" descr="uzasbosavollari - Channel statistics Uzasbo bo`yicha savollar. Telegram  Analyt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7568" y="476672"/>
            <a:ext cx="807776" cy="8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descr="Маркетинг для стоматологии: кто отвечает за продвижение клиники, как  выбрать агентство для успешного привлечения клиен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8168" y="1247462"/>
            <a:ext cx="2914650"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УзАсбо Зарплата (веб версия) Курс по учету заработной платы. Министерство  Финансов Республики Узбекистан. Информационно-вычислительный центр - PDF  Free Downlo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7991" y="5085184"/>
            <a:ext cx="3886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39814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1981200" y="1412778"/>
            <a:ext cx="8229600" cy="576063"/>
          </a:xfrm>
        </p:spPr>
        <p:txBody>
          <a:bodyPr>
            <a:noAutofit/>
          </a:bodyPr>
          <a:lstStyle/>
          <a:p>
            <a:r>
              <a:rPr lang="ru-RU" sz="2800" dirty="0"/>
              <a:t> </a:t>
            </a:r>
            <a:r>
              <a:rPr lang="ru-RU" sz="2800" b="1" dirty="0"/>
              <a:t>МАҲСУЛОТНИНГ ТАҚДИМОТИ</a:t>
            </a:r>
            <a:endParaRPr lang="ru-RU" sz="2800" b="1" dirty="0"/>
          </a:p>
        </p:txBody>
      </p:sp>
      <p:sp>
        <p:nvSpPr>
          <p:cNvPr id="7" name="Объект 2"/>
          <p:cNvSpPr>
            <a:spLocks noGrp="1"/>
          </p:cNvSpPr>
          <p:nvPr>
            <p:ph idx="1"/>
          </p:nvPr>
        </p:nvSpPr>
        <p:spPr>
          <a:xfrm>
            <a:off x="1981200" y="2348881"/>
            <a:ext cx="8229600" cy="2736304"/>
          </a:xfrm>
        </p:spPr>
        <p:txBody>
          <a:bodyPr>
            <a:normAutofit fontScale="85000" lnSpcReduction="10000"/>
          </a:bodyPr>
          <a:lstStyle/>
          <a:p>
            <a:endParaRPr lang="uz-Cyrl-UZ" sz="2400" dirty="0"/>
          </a:p>
          <a:p>
            <a:r>
              <a:rPr lang="en-US" sz="2400" dirty="0"/>
              <a:t>YECHIM</a:t>
            </a:r>
            <a:r>
              <a:rPr lang="uz-Cyrl-UZ" sz="2400" dirty="0" smtClean="0"/>
              <a:t>-202</a:t>
            </a:r>
            <a:r>
              <a:rPr lang="en-US" sz="2400" dirty="0" smtClean="0"/>
              <a:t>3</a:t>
            </a:r>
            <a:r>
              <a:rPr lang="uz-Cyrl-UZ" sz="2400" dirty="0" smtClean="0"/>
              <a:t>−202</a:t>
            </a:r>
            <a:r>
              <a:rPr lang="en-US" sz="2400" dirty="0" smtClean="0"/>
              <a:t>5 </a:t>
            </a:r>
            <a:r>
              <a:rPr lang="uz-Cyrl-UZ" sz="2400" dirty="0" smtClean="0"/>
              <a:t>йилларга </a:t>
            </a:r>
            <a:r>
              <a:rPr lang="uz-Cyrl-UZ" sz="2400" dirty="0"/>
              <a:t>мўлжалланган Молиявий хизматлар оммабоплигини ошириш миллий стратегияси доирасида лойихани амалга ошириш молия –иқтисод сохасида олиб бораётган мутахассисларимиз мукаммал иш олиб бориши ва кейинчалик хам онлайн маслахатлар олиши, янгиликлардан хабардор булиб туриши ,ўзига керакли хизматларни топиши  учун UZASBO дастури ўргатишга қаратилган  офлайн ва онлайн дарс машғулотлари дастурини ишга   </a:t>
            </a:r>
            <a:r>
              <a:rPr lang="uz-Cyrl-UZ" sz="2400" dirty="0"/>
              <a:t>туширилади</a:t>
            </a:r>
          </a:p>
          <a:p>
            <a:pPr marL="0" indent="0">
              <a:buNone/>
            </a:pPr>
            <a:endParaRPr lang="uz-Cyrl-UZ" sz="2400" dirty="0"/>
          </a:p>
          <a:p>
            <a:endParaRPr lang="uz-Cyrl-UZ" sz="2400" dirty="0"/>
          </a:p>
          <a:p>
            <a:endParaRPr lang="uz-Cyrl-UZ" sz="2400" dirty="0"/>
          </a:p>
          <a:p>
            <a:endParaRPr lang="ru-RU" sz="2400" dirty="0"/>
          </a:p>
        </p:txBody>
      </p:sp>
      <p:sp>
        <p:nvSpPr>
          <p:cNvPr id="13" name="TextBox 12">
            <a:extLst>
              <a:ext uri="{FF2B5EF4-FFF2-40B4-BE49-F238E27FC236}">
                <a16:creationId xmlns:a16="http://schemas.microsoft.com/office/drawing/2014/main" id="{9226765B-7C1D-485C-966F-7E0A8876DF05}"/>
              </a:ext>
            </a:extLst>
          </p:cNvPr>
          <p:cNvSpPr txBox="1"/>
          <p:nvPr/>
        </p:nvSpPr>
        <p:spPr>
          <a:xfrm>
            <a:off x="1556254" y="869673"/>
            <a:ext cx="9143999" cy="369332"/>
          </a:xfrm>
          <a:prstGeom prst="rect">
            <a:avLst/>
          </a:prstGeom>
          <a:noFill/>
        </p:spPr>
        <p:txBody>
          <a:bodyPr wrap="square" rtlCol="0">
            <a:spAutoFit/>
          </a:bodyPr>
          <a:lstStyle/>
          <a:p>
            <a:pPr algn="ctr"/>
            <a:r>
              <a:rPr lang="ru-RU" dirty="0"/>
              <a:t>«Б</a:t>
            </a:r>
            <a:r>
              <a:rPr lang="uz-Cyrl-UZ" dirty="0"/>
              <a:t>ўлажак олим: Стартап лойиҳалар танлови</a:t>
            </a:r>
            <a:r>
              <a:rPr lang="ru-RU" dirty="0"/>
              <a:t>»</a:t>
            </a:r>
          </a:p>
        </p:txBody>
      </p:sp>
      <p:pic>
        <p:nvPicPr>
          <p:cNvPr id="8" name="Picture 2" descr="uzasbosavollari - Channel statistics Uzasbo bo`yicha savollar. Telegram  Analyt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7568" y="476672"/>
            <a:ext cx="807776" cy="8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Йил бошидан бери истеъмолчиларнинг 7 миллиард сўмга яқин зарари қайта  ҳисоб-китоб қилиб берилга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8249" y="4797152"/>
            <a:ext cx="2006659" cy="1276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descr="УзАсбо Зарплата (веб версия) Курс по учету заработной платы. Министерство  Финансов Республики Узбекистан. Информационно-вычислительный центр - PDF  Free Downlo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2024" y="260073"/>
            <a:ext cx="3886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46009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988465" y="981631"/>
            <a:ext cx="8229600" cy="1143000"/>
          </a:xfrm>
        </p:spPr>
        <p:txBody>
          <a:bodyPr>
            <a:noAutofit/>
          </a:bodyPr>
          <a:lstStyle/>
          <a:p>
            <a:r>
              <a:rPr lang="ru-RU" sz="2800" dirty="0"/>
              <a:t/>
            </a:r>
            <a:br>
              <a:rPr lang="ru-RU" sz="2800" dirty="0"/>
            </a:br>
            <a:r>
              <a:rPr lang="ru-RU" sz="2800" b="1" dirty="0"/>
              <a:t>ИСТЕЪМОЛЧИ КИМ</a:t>
            </a:r>
          </a:p>
        </p:txBody>
      </p:sp>
      <p:sp>
        <p:nvSpPr>
          <p:cNvPr id="7" name="Объект 2"/>
          <p:cNvSpPr>
            <a:spLocks noGrp="1"/>
          </p:cNvSpPr>
          <p:nvPr>
            <p:ph idx="1"/>
          </p:nvPr>
        </p:nvSpPr>
        <p:spPr>
          <a:xfrm>
            <a:off x="1919537" y="1977933"/>
            <a:ext cx="8398025" cy="1523075"/>
          </a:xfrm>
        </p:spPr>
        <p:txBody>
          <a:bodyPr>
            <a:noAutofit/>
          </a:bodyPr>
          <a:lstStyle/>
          <a:p>
            <a:r>
              <a:rPr lang="uz-Cyrl-UZ" sz="2000" dirty="0"/>
              <a:t>“Молиявий саводхонлик-Бюджет иқтисодий фаолиятида иш бошлаган шахсларга UZASBO дастури ўргатиш асосида касб махоратини ошириш”га қаратилган  офлайн ва онлайн дарс машғулотлари дастурини ишга тушириш ,онлайн маслахатлар олиши, янгиликлардан хабардор булиб туриши ,</a:t>
            </a:r>
            <a:r>
              <a:rPr lang="uz-Cyrl-UZ" sz="2000" dirty="0"/>
              <a:t>ўзига </a:t>
            </a:r>
            <a:r>
              <a:rPr lang="uz-Cyrl-UZ" sz="2000" dirty="0"/>
              <a:t>керакли </a:t>
            </a:r>
            <a:r>
              <a:rPr lang="uz-Cyrl-UZ" sz="2000" dirty="0"/>
              <a:t>хизматларни топиши мумкин</a:t>
            </a:r>
            <a:endParaRPr lang="ru-RU" sz="2000" dirty="0"/>
          </a:p>
        </p:txBody>
      </p:sp>
      <p:sp>
        <p:nvSpPr>
          <p:cNvPr id="13" name="TextBox 12">
            <a:extLst>
              <a:ext uri="{FF2B5EF4-FFF2-40B4-BE49-F238E27FC236}">
                <a16:creationId xmlns:a16="http://schemas.microsoft.com/office/drawing/2014/main" id="{765751BF-36E0-4214-9E17-8823B9795507}"/>
              </a:ext>
            </a:extLst>
          </p:cNvPr>
          <p:cNvSpPr txBox="1"/>
          <p:nvPr/>
        </p:nvSpPr>
        <p:spPr>
          <a:xfrm>
            <a:off x="1524001" y="758209"/>
            <a:ext cx="9143999" cy="369332"/>
          </a:xfrm>
          <a:prstGeom prst="rect">
            <a:avLst/>
          </a:prstGeom>
          <a:noFill/>
        </p:spPr>
        <p:txBody>
          <a:bodyPr wrap="square" rtlCol="0">
            <a:spAutoFit/>
          </a:bodyPr>
          <a:lstStyle/>
          <a:p>
            <a:pPr algn="ctr"/>
            <a:r>
              <a:rPr lang="ru-RU" dirty="0"/>
              <a:t>«Б</a:t>
            </a:r>
            <a:r>
              <a:rPr lang="uz-Cyrl-UZ" dirty="0"/>
              <a:t>ўлажак олим: Стартап лойиҳалар танлови</a:t>
            </a:r>
            <a:r>
              <a:rPr lang="ru-RU" dirty="0"/>
              <a:t>»</a:t>
            </a:r>
          </a:p>
        </p:txBody>
      </p:sp>
      <p:sp>
        <p:nvSpPr>
          <p:cNvPr id="8" name="Объект 2">
            <a:extLst>
              <a:ext uri="{FF2B5EF4-FFF2-40B4-BE49-F238E27FC236}">
                <a16:creationId xmlns:a16="http://schemas.microsoft.com/office/drawing/2014/main" id="{3D1D6FC6-6802-4821-83A5-DCCFF9969A18}"/>
              </a:ext>
            </a:extLst>
          </p:cNvPr>
          <p:cNvSpPr txBox="1">
            <a:spLocks/>
          </p:cNvSpPr>
          <p:nvPr/>
        </p:nvSpPr>
        <p:spPr>
          <a:xfrm>
            <a:off x="1919537" y="4077072"/>
            <a:ext cx="8529196" cy="2520098"/>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uz-Cyrl-UZ" sz="2400" dirty="0"/>
          </a:p>
          <a:p>
            <a:r>
              <a:rPr lang="uz-Cyrl-UZ" sz="2400" dirty="0"/>
              <a:t>UZASBO </a:t>
            </a:r>
            <a:r>
              <a:rPr lang="uz-Cyrl-UZ" sz="2400" dirty="0"/>
              <a:t>дастурда  ишлаш тизимини </a:t>
            </a:r>
            <a:r>
              <a:rPr lang="uz-Cyrl-UZ" sz="2400" dirty="0"/>
              <a:t>мукаммал </a:t>
            </a:r>
            <a:r>
              <a:rPr lang="uz-Cyrl-UZ" sz="2400" dirty="0"/>
              <a:t>ўргатишга қаратилган  офлайн ва онлайн дарс машғулотлари дастури мавжуд эмаслигидир. Ўрнини босувчи хизмат кўрсатувчилар хозирда фақат иш жойидан доимий бўлмаган малака ошириш курслари бўлиб қолмоқда. </a:t>
            </a:r>
            <a:endParaRPr lang="ru-RU" sz="2400" dirty="0"/>
          </a:p>
          <a:p>
            <a:endParaRPr lang="ru-RU" sz="2400" dirty="0"/>
          </a:p>
        </p:txBody>
      </p:sp>
      <p:sp>
        <p:nvSpPr>
          <p:cNvPr id="9" name="Заголовок 1">
            <a:extLst>
              <a:ext uri="{FF2B5EF4-FFF2-40B4-BE49-F238E27FC236}">
                <a16:creationId xmlns:a16="http://schemas.microsoft.com/office/drawing/2014/main" id="{2A38DED8-1BA8-4625-8AA5-E24812473A89}"/>
              </a:ext>
            </a:extLst>
          </p:cNvPr>
          <p:cNvSpPr txBox="1">
            <a:spLocks/>
          </p:cNvSpPr>
          <p:nvPr/>
        </p:nvSpPr>
        <p:spPr>
          <a:xfrm>
            <a:off x="2050854" y="2069977"/>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dirty="0"/>
              <a:t/>
            </a:r>
            <a:br>
              <a:rPr lang="ru-RU" sz="2800" dirty="0"/>
            </a:br>
            <a:endParaRPr lang="ru-RU" sz="2800" dirty="0"/>
          </a:p>
          <a:p>
            <a:endParaRPr lang="ru-RU" sz="2800" b="1" i="1" dirty="0"/>
          </a:p>
          <a:p>
            <a:endParaRPr lang="ru-RU" sz="2800" b="1" i="1" dirty="0"/>
          </a:p>
          <a:p>
            <a:endParaRPr lang="ru-RU" sz="2800" b="1" i="1" dirty="0"/>
          </a:p>
          <a:p>
            <a:endParaRPr lang="ru-RU" sz="2800" b="1" i="1" dirty="0"/>
          </a:p>
          <a:p>
            <a:endParaRPr lang="ru-RU" sz="2800" b="1" i="1" dirty="0"/>
          </a:p>
          <a:p>
            <a:r>
              <a:rPr lang="ru-RU" sz="2800" b="1" i="1" dirty="0"/>
              <a:t>РАҚОБАТЧИЛАР</a:t>
            </a:r>
            <a:endParaRPr lang="ru-RU" sz="2800" b="1" i="1" dirty="0"/>
          </a:p>
        </p:txBody>
      </p:sp>
      <p:pic>
        <p:nvPicPr>
          <p:cNvPr id="11" name="Picture 2" descr="uzasbosavollari - Channel statistics Uzasbo bo`yicha savollar. Telegram  Analyt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7568" y="476672"/>
            <a:ext cx="807776" cy="8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Contact | AKT SUPER MARKE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29433" y="476672"/>
            <a:ext cx="2019300"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descr="Рақобат тўғрисида»ги Қонунда нималарни ўзгартириш лозим? | NORMA.UZ"/>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76321" y="3542281"/>
            <a:ext cx="1316863" cy="98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9465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1995719" y="956720"/>
            <a:ext cx="8229600" cy="1143000"/>
          </a:xfrm>
        </p:spPr>
        <p:txBody>
          <a:bodyPr>
            <a:noAutofit/>
          </a:bodyPr>
          <a:lstStyle/>
          <a:p>
            <a:r>
              <a:rPr lang="ru-RU" sz="2800" dirty="0"/>
              <a:t/>
            </a:r>
            <a:br>
              <a:rPr lang="ru-RU" sz="2800" dirty="0"/>
            </a:br>
            <a:r>
              <a:rPr lang="ru-RU" sz="2800" b="1" dirty="0"/>
              <a:t>ДАРОМАД ТОПИШ</a:t>
            </a:r>
          </a:p>
        </p:txBody>
      </p:sp>
      <p:sp>
        <p:nvSpPr>
          <p:cNvPr id="7" name="Объект 2"/>
          <p:cNvSpPr>
            <a:spLocks noGrp="1"/>
          </p:cNvSpPr>
          <p:nvPr>
            <p:ph idx="1"/>
          </p:nvPr>
        </p:nvSpPr>
        <p:spPr>
          <a:xfrm>
            <a:off x="1982897" y="1916833"/>
            <a:ext cx="8229600" cy="2160057"/>
          </a:xfrm>
        </p:spPr>
        <p:txBody>
          <a:bodyPr>
            <a:normAutofit/>
          </a:bodyPr>
          <a:lstStyle/>
          <a:p>
            <a:pPr lvl="0"/>
            <a:r>
              <a:rPr lang="uz-Cyrl-UZ" sz="2400" dirty="0"/>
              <a:t>Дастур асосидаги иқтисодий билим зарур бўлган мижозлар ўз билимлари сифатини яхшиласа биз учун янада ривожланишга мезон яратилади ва ушбу дастур ўргатиш орқали хизматларимизни сотишимиз фойда келтиради</a:t>
            </a:r>
            <a:r>
              <a:rPr lang="uz-Cyrl-UZ" sz="2800" dirty="0"/>
              <a:t>.</a:t>
            </a:r>
          </a:p>
          <a:p>
            <a:pPr lvl="0"/>
            <a:endParaRPr lang="ru-RU" sz="2800" dirty="0"/>
          </a:p>
        </p:txBody>
      </p:sp>
      <p:sp>
        <p:nvSpPr>
          <p:cNvPr id="13" name="TextBox 12">
            <a:extLst>
              <a:ext uri="{FF2B5EF4-FFF2-40B4-BE49-F238E27FC236}">
                <a16:creationId xmlns:a16="http://schemas.microsoft.com/office/drawing/2014/main" id="{0CB79812-FC3A-4766-9ACE-752B30BD23DA}"/>
              </a:ext>
            </a:extLst>
          </p:cNvPr>
          <p:cNvSpPr txBox="1"/>
          <p:nvPr/>
        </p:nvSpPr>
        <p:spPr>
          <a:xfrm>
            <a:off x="1524002" y="718370"/>
            <a:ext cx="9143999" cy="369332"/>
          </a:xfrm>
          <a:prstGeom prst="rect">
            <a:avLst/>
          </a:prstGeom>
          <a:noFill/>
        </p:spPr>
        <p:txBody>
          <a:bodyPr wrap="square" rtlCol="0">
            <a:spAutoFit/>
          </a:bodyPr>
          <a:lstStyle/>
          <a:p>
            <a:pPr algn="ctr"/>
            <a:r>
              <a:rPr lang="ru-RU" dirty="0"/>
              <a:t>«Б</a:t>
            </a:r>
            <a:r>
              <a:rPr lang="uz-Cyrl-UZ" dirty="0"/>
              <a:t>ўлажак олим: Стартап лойиҳалар танлови</a:t>
            </a:r>
            <a:r>
              <a:rPr lang="ru-RU" dirty="0"/>
              <a:t>»</a:t>
            </a:r>
          </a:p>
        </p:txBody>
      </p:sp>
      <p:sp>
        <p:nvSpPr>
          <p:cNvPr id="10" name="Заголовок 1">
            <a:extLst>
              <a:ext uri="{FF2B5EF4-FFF2-40B4-BE49-F238E27FC236}">
                <a16:creationId xmlns:a16="http://schemas.microsoft.com/office/drawing/2014/main" id="{CDE1B39B-75BD-4252-815D-8841F46CF7AA}"/>
              </a:ext>
            </a:extLst>
          </p:cNvPr>
          <p:cNvSpPr txBox="1">
            <a:spLocks/>
          </p:cNvSpPr>
          <p:nvPr/>
        </p:nvSpPr>
        <p:spPr>
          <a:xfrm>
            <a:off x="1989308" y="2286484"/>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ru-RU" sz="2800" b="1" dirty="0"/>
          </a:p>
          <a:p>
            <a:endParaRPr lang="ru-RU" sz="2800" b="1" dirty="0"/>
          </a:p>
          <a:p>
            <a:endParaRPr lang="ru-RU" sz="2800" b="1" dirty="0"/>
          </a:p>
          <a:p>
            <a:endParaRPr lang="ru-RU" sz="2800" b="1" dirty="0"/>
          </a:p>
          <a:p>
            <a:endParaRPr lang="ru-RU" sz="2800" b="1" dirty="0"/>
          </a:p>
          <a:p>
            <a:r>
              <a:rPr lang="ru-RU" sz="2800" b="1" dirty="0"/>
              <a:t>МАРКЕТИНГ </a:t>
            </a:r>
            <a:r>
              <a:rPr lang="en-US" sz="2800" b="1" dirty="0"/>
              <a:t>&amp; </a:t>
            </a:r>
            <a:r>
              <a:rPr lang="ru-RU" sz="2800" b="1" dirty="0"/>
              <a:t>СОТУВ</a:t>
            </a:r>
          </a:p>
        </p:txBody>
      </p:sp>
      <p:sp>
        <p:nvSpPr>
          <p:cNvPr id="14" name="Объект 2">
            <a:extLst>
              <a:ext uri="{FF2B5EF4-FFF2-40B4-BE49-F238E27FC236}">
                <a16:creationId xmlns:a16="http://schemas.microsoft.com/office/drawing/2014/main" id="{7D4ECCD0-BE57-4C4D-AE0B-CAB0F1EDC62D}"/>
              </a:ext>
            </a:extLst>
          </p:cNvPr>
          <p:cNvSpPr txBox="1">
            <a:spLocks/>
          </p:cNvSpPr>
          <p:nvPr/>
        </p:nvSpPr>
        <p:spPr>
          <a:xfrm>
            <a:off x="2207568" y="4077072"/>
            <a:ext cx="7997036" cy="229046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uz-Cyrl-UZ" sz="2400" dirty="0"/>
              <a:t>Онлайн ва офлайн курс дастурини ишга тушуриш:</a:t>
            </a:r>
            <a:endParaRPr lang="ru-RU" sz="2400" dirty="0"/>
          </a:p>
          <a:p>
            <a:r>
              <a:rPr lang="ru-RU" sz="2400" dirty="0" err="1"/>
              <a:t>Оммавий</a:t>
            </a:r>
            <a:r>
              <a:rPr lang="ru-RU" sz="2400" dirty="0"/>
              <a:t> реклама:</a:t>
            </a:r>
          </a:p>
          <a:p>
            <a:r>
              <a:rPr lang="ru-RU" sz="2400" dirty="0" err="1"/>
              <a:t>Хизматларни</a:t>
            </a:r>
            <a:r>
              <a:rPr lang="ru-RU" sz="2400" dirty="0"/>
              <a:t> </a:t>
            </a:r>
            <a:r>
              <a:rPr lang="ru-RU" sz="2400" dirty="0" err="1"/>
              <a:t>сотиш</a:t>
            </a:r>
            <a:r>
              <a:rPr lang="ru-RU" sz="2400" dirty="0"/>
              <a:t>;</a:t>
            </a:r>
          </a:p>
          <a:p>
            <a:r>
              <a:rPr lang="ru-RU" sz="2400" dirty="0" err="1"/>
              <a:t>Франшизани</a:t>
            </a:r>
            <a:r>
              <a:rPr lang="ru-RU" sz="2400" dirty="0"/>
              <a:t> </a:t>
            </a:r>
            <a:r>
              <a:rPr lang="ru-RU" sz="2400" dirty="0" err="1"/>
              <a:t>шакллантириш</a:t>
            </a:r>
            <a:r>
              <a:rPr lang="ru-RU" sz="2400" dirty="0"/>
              <a:t> </a:t>
            </a:r>
            <a:r>
              <a:rPr lang="ru-RU" sz="2400" dirty="0" err="1"/>
              <a:t>ва</a:t>
            </a:r>
            <a:r>
              <a:rPr lang="ru-RU" sz="2400" dirty="0"/>
              <a:t> </a:t>
            </a:r>
            <a:r>
              <a:rPr lang="ru-RU" sz="2400" dirty="0" err="1"/>
              <a:t>сотиш</a:t>
            </a:r>
            <a:endParaRPr lang="ru-RU" sz="2400" dirty="0"/>
          </a:p>
        </p:txBody>
      </p:sp>
      <p:pic>
        <p:nvPicPr>
          <p:cNvPr id="9" name="Picture 2" descr="uzasbosavollari - Channel statistics Uzasbo bo`yicha savollar. Telegram  Analyt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7568" y="476672"/>
            <a:ext cx="807776" cy="8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4" name="Picture 2" descr="Нақд пулсиз ҳисоб-китоб қилиш тартиби янгиланди | NORMA.U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1675" y="727716"/>
            <a:ext cx="2311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3" descr="Законодательство Республики Узбекистан (кодексы, законы, указы,  постановления, нормативные акты, книги). Правовой портал. НОРМА | NORMA.UZ"/>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2475" y="4509120"/>
            <a:ext cx="28575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60698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a:spLocks noGrp="1"/>
          </p:cNvSpPr>
          <p:nvPr>
            <p:ph type="title"/>
          </p:nvPr>
        </p:nvSpPr>
        <p:spPr>
          <a:xfrm>
            <a:off x="2351584" y="1349896"/>
            <a:ext cx="7859216" cy="566936"/>
          </a:xfrm>
        </p:spPr>
        <p:txBody>
          <a:bodyPr>
            <a:noAutofit/>
          </a:bodyPr>
          <a:lstStyle/>
          <a:p>
            <a:r>
              <a:rPr lang="ru-RU" sz="2800" dirty="0"/>
              <a:t/>
            </a:r>
            <a:br>
              <a:rPr lang="ru-RU" sz="2800" dirty="0"/>
            </a:br>
            <a:r>
              <a:rPr lang="ru-RU" sz="2800" b="1" dirty="0"/>
              <a:t>ЖАМОА</a:t>
            </a:r>
          </a:p>
        </p:txBody>
      </p:sp>
      <p:sp>
        <p:nvSpPr>
          <p:cNvPr id="7" name="Объект 2"/>
          <p:cNvSpPr>
            <a:spLocks noGrp="1"/>
          </p:cNvSpPr>
          <p:nvPr>
            <p:ph idx="1"/>
          </p:nvPr>
        </p:nvSpPr>
        <p:spPr>
          <a:xfrm>
            <a:off x="1991545" y="1988840"/>
            <a:ext cx="8219255" cy="3024336"/>
          </a:xfrm>
        </p:spPr>
        <p:txBody>
          <a:bodyPr>
            <a:noAutofit/>
          </a:bodyPr>
          <a:lstStyle/>
          <a:p>
            <a:r>
              <a:rPr lang="uz-Cyrl-UZ" sz="2800" dirty="0"/>
              <a:t>1.Тураева Гулизахро </a:t>
            </a:r>
            <a:r>
              <a:rPr lang="uz-Cyrl-UZ" sz="2800" dirty="0"/>
              <a:t>Қаххоровна-Лойиха рахбари,080004 йўналиши мустақил тадкикотчиси</a:t>
            </a:r>
            <a:endParaRPr lang="ru-RU" sz="2800" dirty="0"/>
          </a:p>
        </p:txBody>
      </p:sp>
      <p:sp>
        <p:nvSpPr>
          <p:cNvPr id="13" name="TextBox 12">
            <a:extLst>
              <a:ext uri="{FF2B5EF4-FFF2-40B4-BE49-F238E27FC236}">
                <a16:creationId xmlns:a16="http://schemas.microsoft.com/office/drawing/2014/main" id="{C4AEC5AB-1C1C-4E0E-AE7F-F7E412F2CC56}"/>
              </a:ext>
            </a:extLst>
          </p:cNvPr>
          <p:cNvSpPr txBox="1"/>
          <p:nvPr/>
        </p:nvSpPr>
        <p:spPr>
          <a:xfrm>
            <a:off x="1502297" y="848802"/>
            <a:ext cx="9143999" cy="369332"/>
          </a:xfrm>
          <a:prstGeom prst="rect">
            <a:avLst/>
          </a:prstGeom>
          <a:noFill/>
        </p:spPr>
        <p:txBody>
          <a:bodyPr wrap="square" rtlCol="0">
            <a:spAutoFit/>
          </a:bodyPr>
          <a:lstStyle/>
          <a:p>
            <a:pPr algn="ctr"/>
            <a:r>
              <a:rPr lang="ru-RU" dirty="0"/>
              <a:t>«Б</a:t>
            </a:r>
            <a:r>
              <a:rPr lang="uz-Cyrl-UZ" dirty="0"/>
              <a:t>ўлажак олим: Стартап лойиҳалар танлови</a:t>
            </a:r>
            <a:r>
              <a:rPr lang="ru-RU" dirty="0"/>
              <a:t>»</a:t>
            </a:r>
          </a:p>
        </p:txBody>
      </p:sp>
      <p:sp>
        <p:nvSpPr>
          <p:cNvPr id="8" name="Заголовок 1">
            <a:extLst>
              <a:ext uri="{FF2B5EF4-FFF2-40B4-BE49-F238E27FC236}">
                <a16:creationId xmlns:a16="http://schemas.microsoft.com/office/drawing/2014/main" id="{F44CDD8F-35B6-42B8-B78D-2F183552B7F2}"/>
              </a:ext>
            </a:extLst>
          </p:cNvPr>
          <p:cNvSpPr txBox="1">
            <a:spLocks/>
          </p:cNvSpPr>
          <p:nvPr/>
        </p:nvSpPr>
        <p:spPr>
          <a:xfrm>
            <a:off x="1775520" y="2348880"/>
            <a:ext cx="8435280" cy="266429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ru-RU" sz="2800" dirty="0"/>
          </a:p>
          <a:p>
            <a:endParaRPr lang="ru-RU" sz="2800" b="1" dirty="0"/>
          </a:p>
          <a:p>
            <a:endParaRPr lang="ru-RU" sz="2800" b="1" dirty="0"/>
          </a:p>
          <a:p>
            <a:endParaRPr lang="ru-RU" sz="2800" b="1" dirty="0"/>
          </a:p>
          <a:p>
            <a:endParaRPr lang="ru-RU" sz="2800" b="1" dirty="0"/>
          </a:p>
          <a:p>
            <a:endParaRPr lang="ru-RU" sz="2800" b="1" dirty="0"/>
          </a:p>
          <a:p>
            <a:endParaRPr lang="ru-RU" sz="2800" b="1" dirty="0"/>
          </a:p>
          <a:p>
            <a:endParaRPr lang="ru-RU" sz="2800" b="1" dirty="0"/>
          </a:p>
          <a:p>
            <a:endParaRPr lang="en-US" sz="2800" b="1" dirty="0"/>
          </a:p>
          <a:p>
            <a:r>
              <a:rPr lang="ru-RU" sz="2800" b="1" dirty="0"/>
              <a:t>ХУЛОСА</a:t>
            </a:r>
            <a:endParaRPr lang="ru-RU" sz="2800" b="1" dirty="0"/>
          </a:p>
          <a:p>
            <a:r>
              <a:rPr lang="uz-Cyrl-UZ" sz="2800" b="1" dirty="0"/>
              <a:t>Тел +998945851984</a:t>
            </a:r>
          </a:p>
          <a:p>
            <a:r>
              <a:rPr lang="uz-Cyrl-UZ" sz="2800" b="1" dirty="0"/>
              <a:t>Эл.почта </a:t>
            </a:r>
            <a:r>
              <a:rPr lang="en-US" sz="2800" b="1" dirty="0" err="1"/>
              <a:t>zakhroturaeva@gmailcom</a:t>
            </a:r>
            <a:endParaRPr lang="ru-RU" sz="2800" b="1" dirty="0"/>
          </a:p>
        </p:txBody>
      </p:sp>
      <p:sp>
        <p:nvSpPr>
          <p:cNvPr id="9" name="Объект 2">
            <a:extLst>
              <a:ext uri="{FF2B5EF4-FFF2-40B4-BE49-F238E27FC236}">
                <a16:creationId xmlns:a16="http://schemas.microsoft.com/office/drawing/2014/main" id="{1B6F29F4-032F-4D2D-8D3F-0B5AACA50953}"/>
              </a:ext>
            </a:extLst>
          </p:cNvPr>
          <p:cNvSpPr txBox="1">
            <a:spLocks/>
          </p:cNvSpPr>
          <p:nvPr/>
        </p:nvSpPr>
        <p:spPr>
          <a:xfrm>
            <a:off x="2783632" y="5229201"/>
            <a:ext cx="6336704" cy="78185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ru-RU" sz="2400" dirty="0">
              <a:sym typeface="Wingdings" pitchFamily="2" charset="2"/>
            </a:endParaRPr>
          </a:p>
        </p:txBody>
      </p:sp>
      <p:pic>
        <p:nvPicPr>
          <p:cNvPr id="10" name="Picture 2" descr="uzasbosavollari - Channel statistics Uzasbo bo`yicha savollar. Telegram  Analyt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7568" y="476672"/>
            <a:ext cx="807776" cy="8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8" name="Picture 2" descr="Комиссия по трудовым спорам (КТС) на предприятии или в организаци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8344" y="692696"/>
            <a:ext cx="2103267" cy="13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Jamoa kelishuv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32305" y="5222250"/>
            <a:ext cx="1683271" cy="112014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УзАсбо Зарплата (веб версия) Курс по учету заработной платы. Министерство  Финансов Республики Узбекистан. Информационно-вычислительный центр - PDF  Free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19536" y="5188197"/>
            <a:ext cx="2448272" cy="768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87445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2"/>
          <p:cNvSpPr txBox="1">
            <a:spLocks/>
          </p:cNvSpPr>
          <p:nvPr/>
        </p:nvSpPr>
        <p:spPr>
          <a:xfrm>
            <a:off x="1981200" y="2996953"/>
            <a:ext cx="8229600" cy="273612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ru-RU" sz="2400" dirty="0">
              <a:sym typeface="Wingdings" pitchFamily="2" charset="2"/>
            </a:endParaRPr>
          </a:p>
        </p:txBody>
      </p:sp>
      <p:sp>
        <p:nvSpPr>
          <p:cNvPr id="2" name="TextBox 1"/>
          <p:cNvSpPr txBox="1"/>
          <p:nvPr/>
        </p:nvSpPr>
        <p:spPr>
          <a:xfrm>
            <a:off x="4108310" y="3140968"/>
            <a:ext cx="4039888" cy="923330"/>
          </a:xfrm>
          <a:prstGeom prst="rect">
            <a:avLst/>
          </a:prstGeom>
          <a:noFill/>
        </p:spPr>
        <p:txBody>
          <a:bodyPr wrap="none" rtlCol="0">
            <a:spAutoFit/>
          </a:bodyPr>
          <a:lstStyle/>
          <a:p>
            <a:pPr algn="ctr"/>
            <a:r>
              <a:rPr lang="ru-RU" b="1" dirty="0"/>
              <a:t>ЭЪТИБОРИНГИЗ УЧУН ТАШАККУР!</a:t>
            </a:r>
          </a:p>
          <a:p>
            <a:pPr algn="ctr"/>
            <a:endParaRPr lang="ru-RU" b="1" dirty="0"/>
          </a:p>
          <a:p>
            <a:pPr algn="ctr"/>
            <a:endParaRPr lang="ru-RU" dirty="0"/>
          </a:p>
        </p:txBody>
      </p:sp>
      <p:sp>
        <p:nvSpPr>
          <p:cNvPr id="15" name="TextBox 14">
            <a:extLst>
              <a:ext uri="{FF2B5EF4-FFF2-40B4-BE49-F238E27FC236}">
                <a16:creationId xmlns:a16="http://schemas.microsoft.com/office/drawing/2014/main" id="{83587CDB-57D8-4A58-99CF-AC51A660AD5E}"/>
              </a:ext>
            </a:extLst>
          </p:cNvPr>
          <p:cNvSpPr txBox="1"/>
          <p:nvPr/>
        </p:nvSpPr>
        <p:spPr>
          <a:xfrm>
            <a:off x="1524001" y="1447595"/>
            <a:ext cx="9143999" cy="369332"/>
          </a:xfrm>
          <a:prstGeom prst="rect">
            <a:avLst/>
          </a:prstGeom>
          <a:noFill/>
        </p:spPr>
        <p:txBody>
          <a:bodyPr wrap="square" rtlCol="0">
            <a:spAutoFit/>
          </a:bodyPr>
          <a:lstStyle/>
          <a:p>
            <a:pPr algn="ctr"/>
            <a:r>
              <a:rPr lang="ru-RU" dirty="0"/>
              <a:t>«Б</a:t>
            </a:r>
            <a:r>
              <a:rPr lang="uz-Cyrl-UZ" dirty="0"/>
              <a:t>ўлажак олим: Стартап лойиҳалар танлови</a:t>
            </a:r>
            <a:r>
              <a:rPr lang="ru-RU" dirty="0"/>
              <a:t>»</a:t>
            </a:r>
          </a:p>
        </p:txBody>
      </p:sp>
      <p:pic>
        <p:nvPicPr>
          <p:cNvPr id="7" name="Picture 2" descr="uzasbosavollari - Channel statistics Uzasbo bo`yicha savollar. Telegram  Analyt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7568" y="476672"/>
            <a:ext cx="807776" cy="8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uzasbosavollari - Channel statistics Uzasbo bo`yicha savollar. Telegram  Analytic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9696" y="4365012"/>
            <a:ext cx="5472608" cy="1512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9513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22279027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21968040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30617712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31207133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3295189291"/>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523</TotalTime>
  <Words>2200</Words>
  <Application>Microsoft Office PowerPoint</Application>
  <PresentationFormat>Широкоэкранный</PresentationFormat>
  <Paragraphs>193</Paragraphs>
  <Slides>43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43</vt:i4>
      </vt:variant>
    </vt:vector>
  </HeadingPairs>
  <TitlesOfParts>
    <vt:vector size="49" baseType="lpstr">
      <vt:lpstr>Arial</vt:lpstr>
      <vt:lpstr>Times New Roman</vt:lpstr>
      <vt:lpstr>Trebuchet MS</vt:lpstr>
      <vt:lpstr>Wingdings</vt:lpstr>
      <vt:lpstr>Wingdings 3</vt:lpstr>
      <vt:lpstr>Аспект</vt:lpstr>
      <vt:lpstr>Презентация PowerPoint</vt:lpstr>
      <vt:lpstr>Презентация PowerPoint</vt:lpstr>
      <vt:lpstr>REJA </vt:lpstr>
      <vt:lpstr>LOYIHANING ASOSIY ELEMENTLARI</vt:lpstr>
      <vt:lpstr>LOYIHANI BELGILOVCHI OMILLAR</vt:lpstr>
      <vt:lpstr>LOYIHANING ASOSIY XUSUSIYATLARI</vt:lpstr>
      <vt:lpstr>LOYIHA TUSHUNCHASI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2.2. Loyihalarning tasnifi (klassifikatsiyasi)</vt:lpstr>
      <vt:lpstr>LOYIHALAR TASNIFI</vt:lpstr>
      <vt:lpstr>LOYIHALAR TASNIFI</vt:lpstr>
      <vt:lpstr>lOYIHA TURI</vt:lpstr>
      <vt:lpstr>INVESTITSION LOYIHALAR</vt:lpstr>
      <vt:lpstr>Ilmiy izlanish va rivojlanish loyihalari (R&amp;D)</vt:lpstr>
      <vt:lpstr>Tashkiliy masalalar</vt:lpstr>
      <vt:lpstr>Iqtisodiy loyihalar</vt:lpstr>
      <vt:lpstr>IJTIMOIY LOYIHALAR</vt:lpstr>
      <vt:lpstr>2.3. Loyiha hayot davrining asosiy bosqichlari</vt:lpstr>
      <vt:lpstr>Loyiha hayot davrining asosiy bosqichlari</vt:lpstr>
      <vt:lpstr>Mehnat sig`imi</vt:lpstr>
      <vt:lpstr>Loyiha muhiti</vt:lpstr>
      <vt:lpstr>Loyiha muhiti</vt:lpstr>
      <vt:lpstr>Tashqi omillarning ham loyihaga ta’siri katta</vt:lpstr>
      <vt:lpstr>Ilmiy izlanish va rivojlanish loyihalari (R&amp;D)</vt:lpstr>
      <vt:lpstr>Презентация PowerPoint</vt:lpstr>
      <vt:lpstr>Презентация PowerPoint</vt:lpstr>
      <vt:lpstr>Кириш</vt:lpstr>
      <vt:lpstr>       БОЗОР МУАММОСИ</vt:lpstr>
      <vt:lpstr> МАҲСУЛОТНИНГ ТАҚДИМОТИ</vt:lpstr>
      <vt:lpstr> ИСТЕЪМОЛЧИ КИМ</vt:lpstr>
      <vt:lpstr> ДАРОМАД ТОПИШ</vt:lpstr>
      <vt:lpstr> ЖАМОА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10</cp:revision>
  <dcterms:created xsi:type="dcterms:W3CDTF">2023-09-12T17:19:43Z</dcterms:created>
  <dcterms:modified xsi:type="dcterms:W3CDTF">2023-09-13T02:02:52Z</dcterms:modified>
</cp:coreProperties>
</file>